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0" r:id="rId1"/>
  </p:sldMasterIdLst>
  <p:notesMasterIdLst>
    <p:notesMasterId r:id="rId33"/>
  </p:notesMasterIdLst>
  <p:sldIdLst>
    <p:sldId id="316" r:id="rId2"/>
    <p:sldId id="320" r:id="rId3"/>
    <p:sldId id="331" r:id="rId4"/>
    <p:sldId id="344" r:id="rId5"/>
    <p:sldId id="332" r:id="rId6"/>
    <p:sldId id="342" r:id="rId7"/>
    <p:sldId id="343" r:id="rId8"/>
    <p:sldId id="333" r:id="rId9"/>
    <p:sldId id="349" r:id="rId10"/>
    <p:sldId id="350" r:id="rId11"/>
    <p:sldId id="351" r:id="rId12"/>
    <p:sldId id="352" r:id="rId13"/>
    <p:sldId id="353" r:id="rId14"/>
    <p:sldId id="354" r:id="rId15"/>
    <p:sldId id="355" r:id="rId16"/>
    <p:sldId id="335" r:id="rId17"/>
    <p:sldId id="336" r:id="rId18"/>
    <p:sldId id="359" r:id="rId19"/>
    <p:sldId id="360" r:id="rId20"/>
    <p:sldId id="361" r:id="rId21"/>
    <p:sldId id="362" r:id="rId22"/>
    <p:sldId id="363" r:id="rId23"/>
    <p:sldId id="364" r:id="rId24"/>
    <p:sldId id="365" r:id="rId25"/>
    <p:sldId id="366" r:id="rId26"/>
    <p:sldId id="367" r:id="rId27"/>
    <p:sldId id="368" r:id="rId28"/>
    <p:sldId id="371" r:id="rId29"/>
    <p:sldId id="369" r:id="rId30"/>
    <p:sldId id="357" r:id="rId31"/>
    <p:sldId id="319"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18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91D"/>
    <a:srgbClr val="0079BF"/>
    <a:srgbClr val="0076B8"/>
    <a:srgbClr val="F3F3F3"/>
    <a:srgbClr val="378745"/>
    <a:srgbClr val="1E6F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58" autoAdjust="0"/>
    <p:restoredTop sz="86885" autoAdjust="0"/>
  </p:normalViewPr>
  <p:slideViewPr>
    <p:cSldViewPr snapToGrid="0" showGuides="1">
      <p:cViewPr varScale="1">
        <p:scale>
          <a:sx n="75" d="100"/>
          <a:sy n="75" d="100"/>
        </p:scale>
        <p:origin x="1334" y="53"/>
      </p:cViewPr>
      <p:guideLst>
        <p:guide orient="horz" pos="2115"/>
        <p:guide pos="18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04C32A-1463-4C7F-895C-2D10616D6042}" type="datetimeFigureOut">
              <a:rPr lang="zh-CN" altLang="en-US" smtClean="0"/>
              <a:t>2023/9/18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24666-325C-44BD-8B51-5ECFF9C64E9B}" type="slidenum">
              <a:rPr lang="zh-CN" altLang="en-US" smtClean="0"/>
              <a:t>‹#›</a:t>
            </a:fld>
            <a:endParaRPr lang="zh-CN" altLang="en-US"/>
          </a:p>
        </p:txBody>
      </p:sp>
    </p:spTree>
    <p:extLst>
      <p:ext uri="{BB962C8B-B14F-4D97-AF65-F5344CB8AC3E}">
        <p14:creationId xmlns:p14="http://schemas.microsoft.com/office/powerpoint/2010/main" val="1895531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2</a:t>
            </a:fld>
            <a:endParaRPr lang="zh-CN" altLang="en-US"/>
          </a:p>
        </p:txBody>
      </p:sp>
    </p:spTree>
    <p:extLst>
      <p:ext uri="{BB962C8B-B14F-4D97-AF65-F5344CB8AC3E}">
        <p14:creationId xmlns:p14="http://schemas.microsoft.com/office/powerpoint/2010/main" val="542487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13</a:t>
            </a:fld>
            <a:endParaRPr lang="zh-CN" altLang="en-US"/>
          </a:p>
        </p:txBody>
      </p:sp>
    </p:spTree>
    <p:extLst>
      <p:ext uri="{BB962C8B-B14F-4D97-AF65-F5344CB8AC3E}">
        <p14:creationId xmlns:p14="http://schemas.microsoft.com/office/powerpoint/2010/main" val="975903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14</a:t>
            </a:fld>
            <a:endParaRPr lang="zh-CN" altLang="en-US"/>
          </a:p>
        </p:txBody>
      </p:sp>
    </p:spTree>
    <p:extLst>
      <p:ext uri="{BB962C8B-B14F-4D97-AF65-F5344CB8AC3E}">
        <p14:creationId xmlns:p14="http://schemas.microsoft.com/office/powerpoint/2010/main" val="1841500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Training:</a:t>
            </a:r>
            <a:r>
              <a:rPr lang="zh-CN" altLang="en-US" sz="1200" b="0" i="0" kern="1200" dirty="0">
                <a:solidFill>
                  <a:schemeClr val="tx1"/>
                </a:solidFill>
                <a:effectLst/>
                <a:latin typeface="+mn-lt"/>
                <a:ea typeface="+mn-ea"/>
                <a:cs typeface="+mn-cs"/>
              </a:rPr>
              <a:t>首先构造从真实框到噪声盒、框的扩散过程，然后训练模型来逆转这个过程</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Inference:</a:t>
            </a:r>
            <a:endParaRPr lang="zh-CN" altLang="en-US" sz="1200"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15</a:t>
            </a:fld>
            <a:endParaRPr lang="zh-CN" altLang="en-US"/>
          </a:p>
        </p:txBody>
      </p:sp>
    </p:spTree>
    <p:extLst>
      <p:ext uri="{BB962C8B-B14F-4D97-AF65-F5344CB8AC3E}">
        <p14:creationId xmlns:p14="http://schemas.microsoft.com/office/powerpoint/2010/main" val="2034013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比较</a:t>
            </a:r>
            <a:r>
              <a:rPr lang="en-US" altLang="zh-CN" sz="1200" b="0" i="0" kern="1200" dirty="0" err="1">
                <a:solidFill>
                  <a:schemeClr val="tx1"/>
                </a:solidFill>
                <a:effectLst/>
                <a:latin typeface="+mn-lt"/>
                <a:ea typeface="+mn-ea"/>
                <a:cs typeface="+mn-cs"/>
              </a:rPr>
              <a:t>DiffusionDet</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DETR</a:t>
            </a:r>
            <a:r>
              <a:rPr lang="zh-CN" altLang="en-US" sz="1200" b="0" i="0" kern="1200" dirty="0">
                <a:solidFill>
                  <a:schemeClr val="tx1"/>
                </a:solidFill>
                <a:effectLst/>
                <a:latin typeface="+mn-lt"/>
                <a:ea typeface="+mn-ea"/>
                <a:cs typeface="+mn-cs"/>
              </a:rPr>
              <a:t>在不同数量的框和询问下的</a:t>
            </a:r>
            <a:r>
              <a:rPr lang="en-US" altLang="zh-CN" sz="1200" b="0" i="0" kern="1200" dirty="0">
                <a:solidFill>
                  <a:schemeClr val="tx1"/>
                </a:solidFill>
                <a:effectLst/>
                <a:latin typeface="+mn-lt"/>
                <a:ea typeface="+mn-ea"/>
                <a:cs typeface="+mn-cs"/>
              </a:rPr>
              <a:t>AP</a:t>
            </a:r>
            <a:r>
              <a:rPr lang="zh-CN" altLang="en-US" sz="1200" b="0" i="0" kern="1200" dirty="0">
                <a:solidFill>
                  <a:schemeClr val="tx1"/>
                </a:solidFill>
                <a:effectLst/>
                <a:latin typeface="+mn-lt"/>
                <a:ea typeface="+mn-ea"/>
                <a:cs typeface="+mn-cs"/>
              </a:rPr>
              <a:t>准确率。随着</a:t>
            </a:r>
            <a:r>
              <a:rPr lang="en-US" altLang="zh-CN" sz="1200" b="0" i="0" kern="1200" dirty="0" err="1">
                <a:solidFill>
                  <a:schemeClr val="tx1"/>
                </a:solidFill>
                <a:effectLst/>
                <a:latin typeface="+mn-lt"/>
                <a:ea typeface="+mn-ea"/>
                <a:cs typeface="+mn-cs"/>
              </a:rPr>
              <a:t>Neval</a:t>
            </a:r>
            <a:r>
              <a:rPr lang="zh-CN" altLang="en-US" sz="1200" b="0" i="0" kern="1200" dirty="0">
                <a:solidFill>
                  <a:schemeClr val="tx1"/>
                </a:solidFill>
                <a:effectLst/>
                <a:latin typeface="+mn-lt"/>
                <a:ea typeface="+mn-ea"/>
                <a:cs typeface="+mn-cs"/>
              </a:rPr>
              <a:t>框数量的增多，</a:t>
            </a:r>
            <a:r>
              <a:rPr lang="en-US" altLang="zh-CN" sz="1200" b="0" i="0" kern="1200" dirty="0" err="1">
                <a:solidFill>
                  <a:schemeClr val="tx1"/>
                </a:solidFill>
                <a:effectLst/>
                <a:latin typeface="+mn-lt"/>
                <a:ea typeface="+mn-ea"/>
                <a:cs typeface="+mn-cs"/>
              </a:rPr>
              <a:t>DiffusionDet</a:t>
            </a:r>
            <a:r>
              <a:rPr lang="zh-CN" altLang="en-US" sz="1200" b="0" i="0" kern="1200" dirty="0">
                <a:solidFill>
                  <a:schemeClr val="tx1"/>
                </a:solidFill>
                <a:effectLst/>
                <a:latin typeface="+mn-lt"/>
                <a:ea typeface="+mn-ea"/>
                <a:cs typeface="+mn-cs"/>
              </a:rPr>
              <a:t>性能逐步提升，</a:t>
            </a:r>
            <a:r>
              <a:rPr lang="en-US" altLang="zh-CN" sz="1200" b="0" i="0" kern="1200" dirty="0">
                <a:solidFill>
                  <a:schemeClr val="tx1"/>
                </a:solidFill>
                <a:effectLst/>
                <a:latin typeface="+mn-lt"/>
                <a:ea typeface="+mn-ea"/>
                <a:cs typeface="+mn-cs"/>
              </a:rPr>
              <a:t>DETER</a:t>
            </a:r>
            <a:r>
              <a:rPr lang="zh-CN" altLang="en-US" sz="1200" b="0" i="0" kern="1200" dirty="0">
                <a:solidFill>
                  <a:schemeClr val="tx1"/>
                </a:solidFill>
                <a:effectLst/>
                <a:latin typeface="+mn-lt"/>
                <a:ea typeface="+mn-ea"/>
                <a:cs typeface="+mn-cs"/>
              </a:rPr>
              <a:t>性能降低。对于</a:t>
            </a:r>
            <a:r>
              <a:rPr lang="en-US" altLang="zh-CN" sz="1200" b="0" i="0" kern="1200" dirty="0">
                <a:solidFill>
                  <a:schemeClr val="tx1"/>
                </a:solidFill>
                <a:effectLst/>
                <a:latin typeface="+mn-lt"/>
                <a:ea typeface="+mn-ea"/>
                <a:cs typeface="+mn-cs"/>
              </a:rPr>
              <a:t>DETR clone </a:t>
            </a:r>
            <a:r>
              <a:rPr lang="en-US" altLang="zh-CN" sz="1200" b="0" i="0" kern="1200" dirty="0" err="1">
                <a:solidFill>
                  <a:schemeClr val="tx1"/>
                </a:solidFill>
                <a:effectLst/>
                <a:latin typeface="+mn-lt"/>
                <a:ea typeface="+mn-ea"/>
                <a:cs typeface="+mn-cs"/>
              </a:rPr>
              <a:t>Ntrain</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Neval</a:t>
            </a:r>
            <a:r>
              <a:rPr lang="zh-CN" altLang="en-US" sz="1200" b="0" i="0" kern="1200" dirty="0">
                <a:solidFill>
                  <a:schemeClr val="tx1"/>
                </a:solidFill>
                <a:effectLst/>
                <a:latin typeface="+mn-lt"/>
                <a:ea typeface="+mn-ea"/>
                <a:cs typeface="+mn-cs"/>
              </a:rPr>
              <a:t>框，表现降低后保持</a:t>
            </a:r>
            <a:r>
              <a:rPr lang="en-US" altLang="zh-CN" sz="1200" b="0" i="0" kern="1200" dirty="0">
                <a:solidFill>
                  <a:schemeClr val="tx1"/>
                </a:solidFill>
                <a:effectLst/>
                <a:latin typeface="+mn-lt"/>
                <a:ea typeface="+mn-ea"/>
                <a:cs typeface="+mn-cs"/>
              </a:rPr>
              <a:t>38.4</a:t>
            </a:r>
            <a:r>
              <a:rPr lang="zh-CN" altLang="en-US" sz="1200" b="0" i="0" kern="1200" dirty="0">
                <a:solidFill>
                  <a:schemeClr val="tx1"/>
                </a:solidFill>
                <a:effectLst/>
                <a:latin typeface="+mn-lt"/>
                <a:ea typeface="+mn-ea"/>
                <a:cs typeface="+mn-cs"/>
              </a:rPr>
              <a:t>不变；如果是</a:t>
            </a:r>
            <a:r>
              <a:rPr lang="en-US" altLang="zh-CN" sz="1200" b="0" i="0" kern="1200" dirty="0" err="1">
                <a:solidFill>
                  <a:schemeClr val="tx1"/>
                </a:solidFill>
                <a:effectLst/>
                <a:latin typeface="+mn-lt"/>
                <a:ea typeface="+mn-ea"/>
                <a:cs typeface="+mn-cs"/>
              </a:rPr>
              <a:t>concat</a:t>
            </a:r>
            <a:r>
              <a:rPr lang="en-US" altLang="zh-CN" sz="1200" b="0" i="0" kern="1200" dirty="0">
                <a:solidFill>
                  <a:schemeClr val="tx1"/>
                </a:solidFill>
                <a:effectLst/>
                <a:latin typeface="+mn-lt"/>
                <a:ea typeface="+mn-ea"/>
                <a:cs typeface="+mn-cs"/>
              </a:rPr>
              <a:t> random </a:t>
            </a:r>
            <a:r>
              <a:rPr lang="zh-CN" altLang="en-US" sz="1200" b="0" i="0" kern="1200" dirty="0">
                <a:solidFill>
                  <a:schemeClr val="tx1"/>
                </a:solidFill>
                <a:effectLst/>
                <a:latin typeface="+mn-lt"/>
                <a:ea typeface="+mn-ea"/>
                <a:cs typeface="+mn-cs"/>
              </a:rPr>
              <a:t>，如果随着</a:t>
            </a:r>
            <a:r>
              <a:rPr lang="en-US" altLang="zh-CN" sz="1200" b="0" i="0" kern="1200" dirty="0" err="1">
                <a:solidFill>
                  <a:schemeClr val="tx1"/>
                </a:solidFill>
                <a:effectLst/>
                <a:latin typeface="+mn-lt"/>
                <a:ea typeface="+mn-ea"/>
                <a:cs typeface="+mn-cs"/>
              </a:rPr>
              <a:t>Neval</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Ntrain</a:t>
            </a:r>
            <a:r>
              <a:rPr lang="zh-CN" altLang="en-US" sz="1200" b="0" i="0" kern="1200" dirty="0">
                <a:solidFill>
                  <a:schemeClr val="tx1"/>
                </a:solidFill>
                <a:effectLst/>
                <a:latin typeface="+mn-lt"/>
                <a:ea typeface="+mn-ea"/>
                <a:cs typeface="+mn-cs"/>
              </a:rPr>
              <a:t>差距越大，</a:t>
            </a:r>
            <a:r>
              <a:rPr lang="en-US" altLang="zh-CN" sz="1200" b="0" i="0" kern="1200" dirty="0">
                <a:solidFill>
                  <a:schemeClr val="tx1"/>
                </a:solidFill>
                <a:effectLst/>
                <a:latin typeface="+mn-lt"/>
                <a:ea typeface="+mn-ea"/>
                <a:cs typeface="+mn-cs"/>
              </a:rPr>
              <a:t>AP</a:t>
            </a:r>
            <a:r>
              <a:rPr lang="zh-CN" altLang="en-US" sz="1200" b="0" i="0" kern="1200" dirty="0">
                <a:solidFill>
                  <a:schemeClr val="tx1"/>
                </a:solidFill>
                <a:effectLst/>
                <a:latin typeface="+mn-lt"/>
                <a:ea typeface="+mn-ea"/>
                <a:cs typeface="+mn-cs"/>
              </a:rPr>
              <a:t>越小。</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19</a:t>
            </a:fld>
            <a:endParaRPr lang="zh-CN" altLang="en-US"/>
          </a:p>
        </p:txBody>
      </p:sp>
    </p:spTree>
    <p:extLst>
      <p:ext uri="{BB962C8B-B14F-4D97-AF65-F5344CB8AC3E}">
        <p14:creationId xmlns:p14="http://schemas.microsoft.com/office/powerpoint/2010/main" val="1268250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将迭代步数从</a:t>
            </a:r>
            <a:r>
              <a:rPr lang="en-US" altLang="zh-CN" dirty="0"/>
              <a:t>1</a:t>
            </a:r>
            <a:r>
              <a:rPr lang="zh-CN" altLang="en-US" dirty="0"/>
              <a:t>增加到</a:t>
            </a:r>
            <a:r>
              <a:rPr lang="en-US" altLang="zh-CN" dirty="0"/>
              <a:t>8</a:t>
            </a:r>
            <a:r>
              <a:rPr lang="zh-CN" altLang="en-US" dirty="0"/>
              <a:t>，进一步研究了我们提出的方法的性能，相应的结果如图</a:t>
            </a:r>
            <a:r>
              <a:rPr lang="en-US" altLang="zh-CN" dirty="0"/>
              <a:t>3b</a:t>
            </a:r>
            <a:r>
              <a:rPr lang="zh-CN" altLang="en-US" dirty="0"/>
              <a:t>所示。我们的研究结果表明，使用</a:t>
            </a:r>
            <a:r>
              <a:rPr lang="en-US" altLang="zh-CN" dirty="0"/>
              <a:t>100</a:t>
            </a:r>
            <a:r>
              <a:rPr lang="zh-CN" altLang="en-US" dirty="0"/>
              <a:t>、</a:t>
            </a:r>
            <a:r>
              <a:rPr lang="en-US" altLang="zh-CN" dirty="0"/>
              <a:t>300</a:t>
            </a:r>
            <a:r>
              <a:rPr lang="zh-CN" altLang="en-US" dirty="0"/>
              <a:t>和</a:t>
            </a:r>
            <a:r>
              <a:rPr lang="en-US" altLang="zh-CN" dirty="0"/>
              <a:t>500</a:t>
            </a:r>
            <a:r>
              <a:rPr lang="zh-CN" altLang="en-US" dirty="0"/>
              <a:t>个随机盒子的扩散网络模型随着迭代次数的增加，表现出一致的性能改进。并且从少的迭代步数到多的迭代步数，模型增益更明显了</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20</a:t>
            </a:fld>
            <a:endParaRPr lang="zh-CN" altLang="en-US"/>
          </a:p>
        </p:txBody>
      </p:sp>
    </p:spTree>
    <p:extLst>
      <p:ext uri="{BB962C8B-B14F-4D97-AF65-F5344CB8AC3E}">
        <p14:creationId xmlns:p14="http://schemas.microsoft.com/office/powerpoint/2010/main" val="4175455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为了进一步验证泛化的有效性，我们在</a:t>
            </a:r>
            <a:r>
              <a:rPr lang="en-US" altLang="zh-CN" dirty="0" err="1"/>
              <a:t>CrowdHuman</a:t>
            </a:r>
            <a:r>
              <a:rPr lang="zh-CN" altLang="en-US" dirty="0"/>
              <a:t>数据集上对共同训练的模型进行了评估，没有进行任何额外的微调。我们提出的方法，即</a:t>
            </a:r>
            <a:r>
              <a:rPr lang="en-US" altLang="zh-CN" dirty="0" err="1"/>
              <a:t>DiffusionDet</a:t>
            </a:r>
            <a:r>
              <a:rPr lang="zh-CN" altLang="en-US" dirty="0"/>
              <a:t>，通过增加评估盒或迭代步骤的数量显示了显著的优势。例如，通过将盒子数从</a:t>
            </a:r>
            <a:r>
              <a:rPr lang="en-US" altLang="zh-CN" dirty="0"/>
              <a:t>300</a:t>
            </a:r>
            <a:r>
              <a:rPr lang="zh-CN" altLang="en-US" dirty="0"/>
              <a:t>增加到</a:t>
            </a:r>
            <a:r>
              <a:rPr lang="en-US" altLang="zh-CN" dirty="0"/>
              <a:t>2000</a:t>
            </a:r>
            <a:r>
              <a:rPr lang="zh-CN" altLang="en-US" dirty="0"/>
              <a:t>，迭代步长从</a:t>
            </a:r>
            <a:r>
              <a:rPr lang="en-US" altLang="zh-CN" dirty="0"/>
              <a:t>1</a:t>
            </a:r>
            <a:r>
              <a:rPr lang="zh-CN" altLang="en-US" dirty="0"/>
              <a:t>增加到</a:t>
            </a:r>
            <a:r>
              <a:rPr lang="en-US" altLang="zh-CN" dirty="0"/>
              <a:t>4</a:t>
            </a:r>
            <a:r>
              <a:rPr lang="zh-CN" altLang="en-US" dirty="0"/>
              <a:t>，</a:t>
            </a:r>
            <a:r>
              <a:rPr lang="en-US" altLang="zh-CN" dirty="0" err="1"/>
              <a:t>DiffusionDet</a:t>
            </a:r>
            <a:r>
              <a:rPr lang="zh-CN" altLang="en-US" dirty="0"/>
              <a:t>分别显著获得了</a:t>
            </a:r>
            <a:r>
              <a:rPr lang="en-US" altLang="zh-CN" dirty="0"/>
              <a:t>5.3</a:t>
            </a:r>
            <a:r>
              <a:rPr lang="zh-CN" altLang="en-US" dirty="0"/>
              <a:t>和</a:t>
            </a:r>
            <a:r>
              <a:rPr lang="en-US" altLang="zh-CN" dirty="0"/>
              <a:t>4.8</a:t>
            </a:r>
            <a:r>
              <a:rPr lang="zh-CN" altLang="en-US" dirty="0"/>
              <a:t>。相比之下，以往的方法增益有限或性能严重下降，降低了</a:t>
            </a:r>
            <a:r>
              <a:rPr lang="en-US" altLang="zh-CN" dirty="0"/>
              <a:t>14.0 AP</a:t>
            </a:r>
            <a:r>
              <a:rPr lang="zh-CN" altLang="en-US" dirty="0"/>
              <a:t>。</a:t>
            </a:r>
            <a:r>
              <a:rPr lang="en-US" altLang="zh-CN" dirty="0" err="1"/>
              <a:t>diffiondet</a:t>
            </a:r>
            <a:r>
              <a:rPr lang="zh-CN" altLang="en-US" dirty="0"/>
              <a:t>令人印象深刻的灵活性意味着它是跨各种场景的对象检测任务的一个宝贵的资产，包括稀疏人口和密集的环境，没有任何额外的微调要求</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21</a:t>
            </a:fld>
            <a:endParaRPr lang="zh-CN" altLang="en-US"/>
          </a:p>
        </p:txBody>
      </p:sp>
    </p:spTree>
    <p:extLst>
      <p:ext uri="{BB962C8B-B14F-4D97-AF65-F5344CB8AC3E}">
        <p14:creationId xmlns:p14="http://schemas.microsoft.com/office/powerpoint/2010/main" val="858718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a:t>
            </a:r>
            <a:r>
              <a:rPr lang="en-US" altLang="zh-CN" dirty="0" err="1"/>
              <a:t>DifusionDet</a:t>
            </a:r>
            <a:r>
              <a:rPr lang="zh-CN" altLang="en-US" dirty="0"/>
              <a:t>（</a:t>
            </a:r>
            <a:r>
              <a:rPr lang="en-US" altLang="zh-CN" dirty="0"/>
              <a:t>1@300</a:t>
            </a:r>
            <a:r>
              <a:rPr lang="zh-CN" altLang="en-US" dirty="0"/>
              <a:t>）采用单一迭代步骤和</a:t>
            </a:r>
            <a:r>
              <a:rPr lang="en-US" altLang="zh-CN" dirty="0"/>
              <a:t>300</a:t>
            </a:r>
            <a:r>
              <a:rPr lang="zh-CN" altLang="en-US" dirty="0"/>
              <a:t>个评估框，通过</a:t>
            </a:r>
            <a:r>
              <a:rPr lang="en-US" altLang="zh-CN" dirty="0"/>
              <a:t>ResNet-50</a:t>
            </a:r>
            <a:r>
              <a:rPr lang="zh-CN" altLang="en-US" dirty="0"/>
              <a:t>主干达到</a:t>
            </a:r>
            <a:r>
              <a:rPr lang="en-US" altLang="zh-CN" dirty="0"/>
              <a:t>45.8</a:t>
            </a:r>
            <a:r>
              <a:rPr lang="zh-CN" altLang="en-US" dirty="0"/>
              <a:t>，大大超过了一些成熟的方法。此外，随着</a:t>
            </a:r>
            <a:r>
              <a:rPr lang="en-US" altLang="zh-CN" dirty="0"/>
              <a:t>backbone</a:t>
            </a:r>
            <a:r>
              <a:rPr lang="zh-CN" altLang="en-US" dirty="0"/>
              <a:t>尺寸的增大，</a:t>
            </a:r>
            <a:r>
              <a:rPr lang="en-US" altLang="zh-CN" dirty="0" err="1"/>
              <a:t>DifusionDet</a:t>
            </a:r>
            <a:r>
              <a:rPr lang="zh-CN" altLang="en-US" dirty="0"/>
              <a:t>表现出稳定的改善。</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23</a:t>
            </a:fld>
            <a:endParaRPr lang="zh-CN" altLang="en-US"/>
          </a:p>
        </p:txBody>
      </p:sp>
    </p:spTree>
    <p:extLst>
      <p:ext uri="{BB962C8B-B14F-4D97-AF65-F5344CB8AC3E}">
        <p14:creationId xmlns:p14="http://schemas.microsoft.com/office/powerpoint/2010/main" val="3398898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我们看到，</a:t>
            </a:r>
            <a:r>
              <a:rPr lang="en-US" altLang="zh-CN" dirty="0" err="1"/>
              <a:t>Diffusiondet</a:t>
            </a:r>
            <a:r>
              <a:rPr lang="zh-CN" altLang="en-US" dirty="0"/>
              <a:t>通过使用更多的评估步骤，包括小的和大的骨干都取得了显著的增益。此外，我们注意到迭代评估比</a:t>
            </a:r>
            <a:r>
              <a:rPr lang="en-US" altLang="zh-CN" dirty="0"/>
              <a:t>COCO</a:t>
            </a:r>
            <a:r>
              <a:rPr lang="zh-CN" altLang="en-US" dirty="0"/>
              <a:t>为</a:t>
            </a:r>
            <a:r>
              <a:rPr lang="en-US" altLang="zh-CN" dirty="0"/>
              <a:t>LVIS</a:t>
            </a:r>
            <a:r>
              <a:rPr lang="zh-CN" altLang="en-US" dirty="0"/>
              <a:t>带来了更多的收益。例如，它在</a:t>
            </a:r>
            <a:r>
              <a:rPr lang="en-US" altLang="zh-CN" dirty="0"/>
              <a:t>COCO</a:t>
            </a:r>
            <a:r>
              <a:rPr lang="zh-CN" altLang="en-US" dirty="0"/>
              <a:t>上的性能从</a:t>
            </a:r>
            <a:r>
              <a:rPr lang="en-US" altLang="zh-CN" dirty="0"/>
              <a:t>45.8</a:t>
            </a:r>
            <a:r>
              <a:rPr lang="zh-CN" altLang="en-US" dirty="0"/>
              <a:t>增加到</a:t>
            </a:r>
            <a:r>
              <a:rPr lang="en-US" altLang="zh-CN" dirty="0"/>
              <a:t>46.6</a:t>
            </a:r>
            <a:r>
              <a:rPr lang="zh-CN" altLang="en-US" dirty="0"/>
              <a:t>（</a:t>
            </a:r>
            <a:r>
              <a:rPr lang="en-US" altLang="zh-CN" dirty="0"/>
              <a:t>+ 0.8 AP</a:t>
            </a:r>
            <a:r>
              <a:rPr lang="zh-CN" altLang="en-US" dirty="0"/>
              <a:t>），而在</a:t>
            </a:r>
            <a:r>
              <a:rPr lang="en-US" altLang="zh-CN" dirty="0"/>
              <a:t>LVIS</a:t>
            </a:r>
            <a:r>
              <a:rPr lang="zh-CN" altLang="en-US" dirty="0"/>
              <a:t>上的性能从</a:t>
            </a:r>
            <a:r>
              <a:rPr lang="en-US" altLang="zh-CN" dirty="0"/>
              <a:t>29.4</a:t>
            </a:r>
            <a:r>
              <a:rPr lang="zh-CN" altLang="en-US" dirty="0"/>
              <a:t>增加到</a:t>
            </a:r>
            <a:r>
              <a:rPr lang="en-US" altLang="zh-CN" dirty="0"/>
              <a:t>31.5</a:t>
            </a:r>
            <a:r>
              <a:rPr lang="zh-CN" altLang="en-US" dirty="0"/>
              <a:t>（</a:t>
            </a:r>
            <a:r>
              <a:rPr lang="en-US" altLang="zh-CN" dirty="0"/>
              <a:t>+2.1 AP</a:t>
            </a:r>
            <a:r>
              <a:rPr lang="zh-CN" altLang="en-US" dirty="0"/>
              <a:t>），这表明我们的扩散</a:t>
            </a:r>
            <a:r>
              <a:rPr lang="en-US" altLang="zh-CN" dirty="0"/>
              <a:t>det</a:t>
            </a:r>
            <a:r>
              <a:rPr lang="zh-CN" altLang="en-US" dirty="0"/>
              <a:t>将对一个更有挑战性的基准测试更有帮助。</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24</a:t>
            </a:fld>
            <a:endParaRPr lang="zh-CN" altLang="en-US"/>
          </a:p>
        </p:txBody>
      </p:sp>
    </p:spTree>
    <p:extLst>
      <p:ext uri="{BB962C8B-B14F-4D97-AF65-F5344CB8AC3E}">
        <p14:creationId xmlns:p14="http://schemas.microsoft.com/office/powerpoint/2010/main" val="3846688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25</a:t>
            </a:fld>
            <a:endParaRPr lang="zh-CN" altLang="en-US"/>
          </a:p>
        </p:txBody>
      </p:sp>
    </p:spTree>
    <p:extLst>
      <p:ext uri="{BB962C8B-B14F-4D97-AF65-F5344CB8AC3E}">
        <p14:creationId xmlns:p14="http://schemas.microsoft.com/office/powerpoint/2010/main" val="785547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首先，无论</a:t>
            </a:r>
            <a:r>
              <a:rPr lang="en-US" altLang="zh-CN" dirty="0" err="1"/>
              <a:t>DiffusionDet</a:t>
            </a:r>
            <a:r>
              <a:rPr lang="zh-CN" altLang="en-US" dirty="0"/>
              <a:t>使用多少个随机盒子进行训练，精度都会随着</a:t>
            </a:r>
            <a:r>
              <a:rPr lang="en-US" altLang="zh-CN" dirty="0" err="1"/>
              <a:t>Neval</a:t>
            </a:r>
            <a:r>
              <a:rPr lang="zh-CN" altLang="en-US" dirty="0"/>
              <a:t>的增加而稳步提高，直到大约</a:t>
            </a:r>
            <a:r>
              <a:rPr lang="en-US" altLang="zh-CN" dirty="0"/>
              <a:t>2000</a:t>
            </a:r>
            <a:r>
              <a:rPr lang="zh-CN" altLang="en-US" dirty="0"/>
              <a:t>个随机盒子的饱和点。第二，当</a:t>
            </a:r>
            <a:r>
              <a:rPr lang="en-US" altLang="zh-CN" dirty="0" err="1"/>
              <a:t>Ntrain</a:t>
            </a:r>
            <a:r>
              <a:rPr lang="zh-CN" altLang="en-US" dirty="0"/>
              <a:t>和</a:t>
            </a:r>
            <a:r>
              <a:rPr lang="en-US" altLang="zh-CN" dirty="0" err="1"/>
              <a:t>Neval</a:t>
            </a:r>
            <a:r>
              <a:rPr lang="zh-CN" altLang="en-US" dirty="0"/>
              <a:t>相互匹配时，往往表现得更好</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26</a:t>
            </a:fld>
            <a:endParaRPr lang="zh-CN" altLang="en-US"/>
          </a:p>
        </p:txBody>
      </p:sp>
    </p:spTree>
    <p:extLst>
      <p:ext uri="{BB962C8B-B14F-4D97-AF65-F5344CB8AC3E}">
        <p14:creationId xmlns:p14="http://schemas.microsoft.com/office/powerpoint/2010/main" val="2433516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4</a:t>
            </a:fld>
            <a:endParaRPr lang="zh-CN" altLang="en-US"/>
          </a:p>
        </p:txBody>
      </p:sp>
    </p:spTree>
    <p:extLst>
      <p:ext uri="{BB962C8B-B14F-4D97-AF65-F5344CB8AC3E}">
        <p14:creationId xmlns:p14="http://schemas.microsoft.com/office/powerpoint/2010/main" val="3716632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300</a:t>
            </a:r>
            <a:r>
              <a:rPr lang="zh-CN" altLang="en-US" dirty="0"/>
              <a:t>个评估框，单次迭代，</a:t>
            </a:r>
            <a:r>
              <a:rPr lang="en-US" altLang="zh-CN" dirty="0"/>
              <a:t>FPS </a:t>
            </a:r>
            <a:r>
              <a:rPr lang="en-US" altLang="zh-CN" dirty="0" err="1"/>
              <a:t>DiffusionDet</a:t>
            </a:r>
            <a:r>
              <a:rPr lang="zh-CN" altLang="en-US" dirty="0"/>
              <a:t>和</a:t>
            </a:r>
            <a:r>
              <a:rPr lang="en-US" altLang="zh-CN" dirty="0"/>
              <a:t>Sparse RCNN</a:t>
            </a:r>
            <a:r>
              <a:rPr lang="zh-CN" altLang="en-US" dirty="0"/>
              <a:t>相当，在准确率上优于</a:t>
            </a:r>
            <a:r>
              <a:rPr lang="en-US" altLang="zh-CN" dirty="0"/>
              <a:t>Sparse RCNN</a:t>
            </a:r>
            <a:r>
              <a:rPr lang="zh-CN" altLang="en-US" dirty="0"/>
              <a:t>。但两次迭代和一次相比，</a:t>
            </a:r>
            <a:r>
              <a:rPr lang="en-US" altLang="zh-CN" dirty="0"/>
              <a:t>Sparse RCNN</a:t>
            </a:r>
            <a:r>
              <a:rPr lang="zh-CN" altLang="en-US" dirty="0"/>
              <a:t>的准确率下降，</a:t>
            </a:r>
            <a:r>
              <a:rPr lang="en-US" altLang="zh-CN" dirty="0" err="1"/>
              <a:t>DiffusionDet</a:t>
            </a:r>
            <a:r>
              <a:rPr lang="zh-CN" altLang="en-US" dirty="0"/>
              <a:t>提升。</a:t>
            </a:r>
            <a:r>
              <a:rPr lang="en-US" altLang="zh-CN" dirty="0"/>
              <a:t>Sparse R-CNN stage=12,</a:t>
            </a:r>
            <a:r>
              <a:rPr lang="zh-CN" altLang="en-US" dirty="0"/>
              <a:t>性能下降。在</a:t>
            </a:r>
            <a:r>
              <a:rPr lang="en-US" altLang="zh-CN" dirty="0"/>
              <a:t>1000</a:t>
            </a:r>
            <a:r>
              <a:rPr lang="zh-CN" altLang="en-US" dirty="0"/>
              <a:t>个框时，</a:t>
            </a:r>
            <a:r>
              <a:rPr lang="en-US" altLang="zh-CN" dirty="0" err="1"/>
              <a:t>DiffusionDet</a:t>
            </a:r>
            <a:r>
              <a:rPr lang="zh-CN" altLang="en-US" dirty="0"/>
              <a:t>准确率明显提升。</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27</a:t>
            </a:fld>
            <a:endParaRPr lang="zh-CN" altLang="en-US"/>
          </a:p>
        </p:txBody>
      </p:sp>
    </p:spTree>
    <p:extLst>
      <p:ext uri="{BB962C8B-B14F-4D97-AF65-F5344CB8AC3E}">
        <p14:creationId xmlns:p14="http://schemas.microsoft.com/office/powerpoint/2010/main" val="3014500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首先，无论</a:t>
            </a:r>
            <a:r>
              <a:rPr lang="en-US" altLang="zh-CN" dirty="0" err="1"/>
              <a:t>DiffusionDet</a:t>
            </a:r>
            <a:r>
              <a:rPr lang="zh-CN" altLang="en-US" dirty="0"/>
              <a:t>使用多少个随机盒子进行训练，精度都会随着</a:t>
            </a:r>
            <a:r>
              <a:rPr lang="en-US" altLang="zh-CN" dirty="0" err="1"/>
              <a:t>Neval</a:t>
            </a:r>
            <a:r>
              <a:rPr lang="zh-CN" altLang="en-US" dirty="0"/>
              <a:t>的增加而稳步提高，直到大约</a:t>
            </a:r>
            <a:r>
              <a:rPr lang="en-US" altLang="zh-CN" dirty="0"/>
              <a:t>2000</a:t>
            </a:r>
            <a:r>
              <a:rPr lang="zh-CN" altLang="en-US" dirty="0"/>
              <a:t>个随机盒子的饱和点。第二，当</a:t>
            </a:r>
            <a:r>
              <a:rPr lang="en-US" altLang="zh-CN" dirty="0" err="1"/>
              <a:t>Ntrain</a:t>
            </a:r>
            <a:r>
              <a:rPr lang="zh-CN" altLang="en-US" dirty="0"/>
              <a:t>和</a:t>
            </a:r>
            <a:r>
              <a:rPr lang="en-US" altLang="zh-CN" dirty="0" err="1"/>
              <a:t>Neval</a:t>
            </a:r>
            <a:r>
              <a:rPr lang="zh-CN" altLang="en-US" dirty="0"/>
              <a:t>相互匹配时，往往表现得更好</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28</a:t>
            </a:fld>
            <a:endParaRPr lang="zh-CN" altLang="en-US"/>
          </a:p>
        </p:txBody>
      </p:sp>
    </p:spTree>
    <p:extLst>
      <p:ext uri="{BB962C8B-B14F-4D97-AF65-F5344CB8AC3E}">
        <p14:creationId xmlns:p14="http://schemas.microsoft.com/office/powerpoint/2010/main" val="4102332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a:t>
            </a:r>
            <a:r>
              <a:rPr lang="en-US" altLang="zh-CN" dirty="0"/>
              <a:t>4.2</a:t>
            </a:r>
            <a:r>
              <a:rPr lang="zh-CN" altLang="en-US" dirty="0"/>
              <a:t>节中讨论的从</a:t>
            </a:r>
            <a:r>
              <a:rPr lang="en-US" altLang="zh-CN" dirty="0"/>
              <a:t>COCO</a:t>
            </a:r>
            <a:r>
              <a:rPr lang="zh-CN" altLang="en-US" dirty="0"/>
              <a:t>到</a:t>
            </a:r>
            <a:r>
              <a:rPr lang="en-US" altLang="zh-CN" dirty="0" err="1"/>
              <a:t>CroudHuman</a:t>
            </a:r>
            <a:r>
              <a:rPr lang="zh-CN" altLang="en-US" dirty="0"/>
              <a:t>的跨数据集泛化评估外，我们还进一步对</a:t>
            </a:r>
            <a:r>
              <a:rPr lang="en-US" altLang="zh-CN" dirty="0" err="1"/>
              <a:t>CrowdHuman</a:t>
            </a:r>
            <a:r>
              <a:rPr lang="zh-CN" altLang="en-US" dirty="0"/>
              <a:t>进行全调扩散。比较结果如表</a:t>
            </a:r>
            <a:r>
              <a:rPr lang="en-US" altLang="zh-CN" dirty="0"/>
              <a:t>7</a:t>
            </a:r>
            <a:r>
              <a:rPr lang="zh-CN" altLang="en-US" dirty="0"/>
              <a:t>所示。我们发现，与以前的方法相比，扩散网络方法取得了优越的性能。例如，通过单个步骤和</a:t>
            </a:r>
            <a:r>
              <a:rPr lang="en-US" altLang="zh-CN" dirty="0"/>
              <a:t>1000</a:t>
            </a:r>
            <a:r>
              <a:rPr lang="zh-CN" altLang="en-US" dirty="0"/>
              <a:t>个盒子，扩散</a:t>
            </a:r>
            <a:r>
              <a:rPr lang="en-US" altLang="zh-CN" dirty="0"/>
              <a:t>det</a:t>
            </a:r>
            <a:r>
              <a:rPr lang="zh-CN" altLang="en-US" dirty="0"/>
              <a:t>获得</a:t>
            </a:r>
            <a:r>
              <a:rPr lang="en-US" altLang="zh-CN" dirty="0"/>
              <a:t>90.1 AP50</a:t>
            </a:r>
            <a:r>
              <a:rPr lang="zh-CN" altLang="en-US" dirty="0"/>
              <a:t>，优于</a:t>
            </a:r>
            <a:r>
              <a:rPr lang="en-US" altLang="zh-CN" dirty="0"/>
              <a:t>1000</a:t>
            </a:r>
            <a:r>
              <a:rPr lang="zh-CN" altLang="en-US" dirty="0"/>
              <a:t>个盒子的稀疏</a:t>
            </a:r>
            <a:r>
              <a:rPr lang="en-US" altLang="zh-CN" dirty="0"/>
              <a:t>RCNN</a:t>
            </a:r>
            <a:r>
              <a:rPr lang="zh-CN" altLang="en-US" dirty="0"/>
              <a:t>。此外，进一步将盒子增加到</a:t>
            </a:r>
            <a:r>
              <a:rPr lang="en-US" altLang="zh-CN" dirty="0"/>
              <a:t>3000</a:t>
            </a:r>
            <a:r>
              <a:rPr lang="zh-CN" altLang="en-US" dirty="0"/>
              <a:t>个和迭代步骤都可以带来性能的提高。</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29</a:t>
            </a:fld>
            <a:endParaRPr lang="zh-CN" altLang="en-US"/>
          </a:p>
        </p:txBody>
      </p:sp>
    </p:spTree>
    <p:extLst>
      <p:ext uri="{BB962C8B-B14F-4D97-AF65-F5344CB8AC3E}">
        <p14:creationId xmlns:p14="http://schemas.microsoft.com/office/powerpoint/2010/main" val="4273224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 </a:t>
            </a:r>
            <a:r>
              <a:rPr lang="zh-CN" altLang="en-US" dirty="0"/>
              <a:t>是加高斯噪声的过程，</a:t>
            </a:r>
            <a:r>
              <a:rPr lang="en-US" altLang="zh-CN" dirty="0"/>
              <a:t>p</a:t>
            </a:r>
            <a:r>
              <a:rPr lang="zh-CN" altLang="en-US" dirty="0"/>
              <a:t>是去噪的过程，模型需要学习的 就是去噪过程</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5</a:t>
            </a:fld>
            <a:endParaRPr lang="zh-CN" altLang="en-US"/>
          </a:p>
        </p:txBody>
      </p:sp>
    </p:spTree>
    <p:extLst>
      <p:ext uri="{BB962C8B-B14F-4D97-AF65-F5344CB8AC3E}">
        <p14:creationId xmlns:p14="http://schemas.microsoft.com/office/powerpoint/2010/main" val="3425230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DiffusionDet</a:t>
            </a:r>
            <a:r>
              <a:rPr lang="zh-CN" altLang="en-US" dirty="0"/>
              <a:t>通过调整评估框的数量和迭代步骤，取得了显著的收益。相比之下，以前的方法只获得了少量增益，甚至降低了性能。</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6</a:t>
            </a:fld>
            <a:endParaRPr lang="zh-CN" altLang="en-US"/>
          </a:p>
        </p:txBody>
      </p:sp>
    </p:spTree>
    <p:extLst>
      <p:ext uri="{BB962C8B-B14F-4D97-AF65-F5344CB8AC3E}">
        <p14:creationId xmlns:p14="http://schemas.microsoft.com/office/powerpoint/2010/main" val="163648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7</a:t>
            </a:fld>
            <a:endParaRPr lang="zh-CN" altLang="en-US"/>
          </a:p>
        </p:txBody>
      </p:sp>
    </p:spTree>
    <p:extLst>
      <p:ext uri="{BB962C8B-B14F-4D97-AF65-F5344CB8AC3E}">
        <p14:creationId xmlns:p14="http://schemas.microsoft.com/office/powerpoint/2010/main" val="2586093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a:t>
            </a:r>
            <a:r>
              <a:rPr lang="en-US" altLang="zh-CN" sz="1200" dirty="0"/>
              <a:t>1)x</a:t>
            </a:r>
            <a:r>
              <a:rPr lang="zh-CN" altLang="en-US" sz="1200" dirty="0"/>
              <a:t>是图片，</a:t>
            </a:r>
            <a:r>
              <a:rPr lang="en-US" altLang="zh-CN" sz="1200" dirty="0"/>
              <a:t>b</a:t>
            </a:r>
            <a:r>
              <a:rPr lang="zh-CN" altLang="en-US" sz="1200" dirty="0"/>
              <a:t>是边界框</a:t>
            </a:r>
            <a:r>
              <a:rPr lang="en-US" altLang="zh-CN" sz="1200" b="1" i="1" kern="1200" dirty="0">
                <a:solidFill>
                  <a:schemeClr val="tx1"/>
                </a:solidFill>
                <a:effectLst/>
                <a:latin typeface="+mn-lt"/>
                <a:ea typeface="+mn-ea"/>
                <a:cs typeface="+mn-cs"/>
              </a:rPr>
              <a:t>b </a:t>
            </a:r>
            <a:r>
              <a:rPr lang="en-US" altLang="zh-CN" sz="1200" kern="1200" dirty="0">
                <a:solidFill>
                  <a:schemeClr val="tx1"/>
                </a:solidFill>
                <a:effectLst/>
                <a:latin typeface="+mn-lt"/>
                <a:ea typeface="+mn-ea"/>
                <a:cs typeface="+mn-cs"/>
              </a:rPr>
              <a:t>= (</a:t>
            </a:r>
            <a:r>
              <a:rPr lang="en-US" altLang="zh-CN" sz="1200" i="1" kern="1200" dirty="0">
                <a:solidFill>
                  <a:schemeClr val="tx1"/>
                </a:solidFill>
                <a:effectLst/>
                <a:latin typeface="+mn-lt"/>
                <a:ea typeface="+mn-ea"/>
                <a:cs typeface="+mn-cs"/>
              </a:rPr>
              <a:t>C x , Cy , W , H</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Cx,Cy</a:t>
            </a:r>
            <a:r>
              <a:rPr lang="zh-CN" altLang="en-US" sz="1200" kern="1200" dirty="0">
                <a:solidFill>
                  <a:schemeClr val="tx1"/>
                </a:solidFill>
                <a:effectLst/>
                <a:latin typeface="+mn-lt"/>
                <a:ea typeface="+mn-ea"/>
                <a:cs typeface="+mn-cs"/>
              </a:rPr>
              <a:t>是中心坐标，</a:t>
            </a:r>
            <a:r>
              <a:rPr lang="en-US" altLang="zh-CN" sz="1200" kern="1200" dirty="0">
                <a:solidFill>
                  <a:schemeClr val="tx1"/>
                </a:solidFill>
                <a:effectLst/>
                <a:latin typeface="+mn-lt"/>
                <a:ea typeface="+mn-ea"/>
                <a:cs typeface="+mn-cs"/>
              </a:rPr>
              <a:t>W,H</a:t>
            </a:r>
            <a:r>
              <a:rPr lang="zh-CN" altLang="en-US" sz="1200" kern="1200" dirty="0">
                <a:solidFill>
                  <a:schemeClr val="tx1"/>
                </a:solidFill>
                <a:effectLst/>
                <a:latin typeface="+mn-lt"/>
                <a:ea typeface="+mn-ea"/>
                <a:cs typeface="+mn-cs"/>
              </a:rPr>
              <a:t>是宽、高，</a:t>
            </a:r>
            <a:r>
              <a:rPr lang="en-US"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是类别</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利用高斯分布将</a:t>
            </a:r>
            <a:r>
              <a:rPr lang="en-US" altLang="zh-CN" sz="1200" kern="1200" dirty="0">
                <a:solidFill>
                  <a:schemeClr val="tx1"/>
                </a:solidFill>
                <a:effectLst/>
                <a:latin typeface="+mn-lt"/>
                <a:ea typeface="+mn-ea"/>
                <a:cs typeface="+mn-cs"/>
              </a:rPr>
              <a:t>Z0</a:t>
            </a:r>
            <a:r>
              <a:rPr lang="zh-CN" altLang="en-US" sz="1200" kern="1200" dirty="0">
                <a:solidFill>
                  <a:schemeClr val="tx1"/>
                </a:solidFill>
                <a:effectLst/>
                <a:latin typeface="+mn-lt"/>
                <a:ea typeface="+mn-ea"/>
                <a:cs typeface="+mn-cs"/>
              </a:rPr>
              <a:t>添加噪声变成</a:t>
            </a:r>
            <a:r>
              <a:rPr lang="en-US" altLang="zh-CN" sz="1200" kern="1200" dirty="0" err="1">
                <a:solidFill>
                  <a:schemeClr val="tx1"/>
                </a:solidFill>
                <a:effectLst/>
                <a:latin typeface="+mn-lt"/>
                <a:ea typeface="+mn-ea"/>
                <a:cs typeface="+mn-cs"/>
              </a:rPr>
              <a:t>Zt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L2</a:t>
            </a:r>
            <a:r>
              <a:rPr lang="zh-CN" altLang="en-US" sz="1200" kern="1200" dirty="0">
                <a:solidFill>
                  <a:schemeClr val="tx1"/>
                </a:solidFill>
                <a:effectLst/>
                <a:latin typeface="+mn-lt"/>
                <a:ea typeface="+mn-ea"/>
                <a:cs typeface="+mn-cs"/>
              </a:rPr>
              <a:t>损失，</a:t>
            </a:r>
            <a:r>
              <a:rPr lang="en-US" altLang="zh-CN" sz="1200" kern="1200" dirty="0">
                <a:solidFill>
                  <a:schemeClr val="tx1"/>
                </a:solidFill>
                <a:effectLst/>
                <a:latin typeface="+mn-lt"/>
                <a:ea typeface="+mn-ea"/>
                <a:cs typeface="+mn-cs"/>
              </a:rPr>
              <a:t>f</a:t>
            </a:r>
            <a:r>
              <a:rPr lang="zh-CN" altLang="en-US" sz="1200" kern="1200" dirty="0">
                <a:solidFill>
                  <a:schemeClr val="tx1"/>
                </a:solidFill>
                <a:effectLst/>
                <a:latin typeface="+mn-lt"/>
                <a:ea typeface="+mn-ea"/>
                <a:cs typeface="+mn-cs"/>
              </a:rPr>
              <a:t>为模型网络</a:t>
            </a:r>
            <a:endParaRPr lang="en-US" altLang="zh-CN" sz="1200" kern="1200" dirty="0">
              <a:solidFill>
                <a:schemeClr val="tx1"/>
              </a:solidFill>
              <a:effectLst/>
              <a:latin typeface="+mn-lt"/>
              <a:ea typeface="+mn-ea"/>
              <a:cs typeface="+mn-cs"/>
            </a:endParaRPr>
          </a:p>
          <a:p>
            <a:endParaRPr lang="zh-CN" altLang="en-US" sz="1200"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9</a:t>
            </a:fld>
            <a:endParaRPr lang="zh-CN" altLang="en-US"/>
          </a:p>
        </p:txBody>
      </p:sp>
    </p:spTree>
    <p:extLst>
      <p:ext uri="{BB962C8B-B14F-4D97-AF65-F5344CB8AC3E}">
        <p14:creationId xmlns:p14="http://schemas.microsoft.com/office/powerpoint/2010/main" val="4287382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10</a:t>
            </a:fld>
            <a:endParaRPr lang="zh-CN" altLang="en-US"/>
          </a:p>
        </p:txBody>
      </p:sp>
    </p:spTree>
    <p:extLst>
      <p:ext uri="{BB962C8B-B14F-4D97-AF65-F5344CB8AC3E}">
        <p14:creationId xmlns:p14="http://schemas.microsoft.com/office/powerpoint/2010/main" val="2367045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11</a:t>
            </a:fld>
            <a:endParaRPr lang="zh-CN" altLang="en-US"/>
          </a:p>
        </p:txBody>
      </p:sp>
    </p:spTree>
    <p:extLst>
      <p:ext uri="{BB962C8B-B14F-4D97-AF65-F5344CB8AC3E}">
        <p14:creationId xmlns:p14="http://schemas.microsoft.com/office/powerpoint/2010/main" val="1612155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先把图片分成</a:t>
            </a:r>
            <a:r>
              <a:rPr lang="en-US" altLang="zh-CN" sz="1200" dirty="0"/>
              <a:t>patch(</a:t>
            </a:r>
            <a:r>
              <a:rPr lang="zh-CN" altLang="en-US" sz="1200" dirty="0"/>
              <a:t>块</a:t>
            </a:r>
            <a:r>
              <a:rPr lang="en-US" altLang="zh-CN" sz="1200" dirty="0"/>
              <a:t>)</a:t>
            </a:r>
            <a:r>
              <a:rPr lang="zh-CN" altLang="en-US" sz="1200" dirty="0"/>
              <a:t>类似于</a:t>
            </a:r>
            <a:r>
              <a:rPr lang="en-US" altLang="zh-CN" sz="1200" dirty="0"/>
              <a:t>NLP</a:t>
            </a:r>
            <a:r>
              <a:rPr lang="zh-CN" altLang="en-US" sz="1200" dirty="0"/>
              <a:t>中的</a:t>
            </a:r>
            <a:r>
              <a:rPr lang="en-US" altLang="zh-CN" sz="1200" dirty="0"/>
              <a:t>token</a:t>
            </a:r>
            <a:r>
              <a:rPr lang="zh-CN" altLang="en-US" sz="1200" dirty="0"/>
              <a:t>，每个</a:t>
            </a:r>
            <a:r>
              <a:rPr lang="en-US" altLang="zh-CN" sz="1200" dirty="0"/>
              <a:t>patch</a:t>
            </a:r>
            <a:r>
              <a:rPr lang="zh-CN" altLang="en-US" sz="1200" dirty="0"/>
              <a:t>是</a:t>
            </a:r>
            <a:r>
              <a:rPr lang="en-US" altLang="zh-CN" sz="1200" dirty="0"/>
              <a:t>4x4</a:t>
            </a:r>
            <a:r>
              <a:rPr lang="zh-CN" altLang="en-US" sz="1200" dirty="0"/>
              <a:t>的方块，通道数为</a:t>
            </a:r>
            <a:r>
              <a:rPr lang="en-US" altLang="zh-CN" sz="1200" dirty="0"/>
              <a:t>3</a:t>
            </a:r>
            <a:r>
              <a:rPr lang="zh-CN" altLang="en-US" sz="1200" dirty="0"/>
              <a:t>，将像素展平为</a:t>
            </a:r>
            <a:r>
              <a:rPr lang="en-US" altLang="zh-CN" sz="1200" dirty="0"/>
              <a:t>48</a:t>
            </a:r>
            <a:r>
              <a:rPr lang="zh-CN" altLang="en-US" sz="1200" dirty="0"/>
              <a:t>，然后通过</a:t>
            </a:r>
            <a:r>
              <a:rPr lang="en-US" altLang="zh-CN" sz="1200" dirty="0"/>
              <a:t>linear </a:t>
            </a:r>
            <a:r>
              <a:rPr lang="en-US" altLang="zh-CN" sz="1200" dirty="0" err="1"/>
              <a:t>embaedding</a:t>
            </a:r>
            <a:r>
              <a:rPr lang="en-US" altLang="zh-CN" sz="1200" dirty="0"/>
              <a:t> 48-&gt;C</a:t>
            </a:r>
            <a:r>
              <a:rPr lang="zh-CN" altLang="en-US" sz="1200" dirty="0"/>
              <a:t>，</a:t>
            </a:r>
            <a:r>
              <a:rPr lang="en-US" altLang="zh-CN" sz="1200" dirty="0"/>
              <a:t>patch merging</a:t>
            </a:r>
            <a:r>
              <a:rPr lang="zh-CN" altLang="en-US" sz="1200" dirty="0"/>
              <a:t>是将</a:t>
            </a:r>
            <a:r>
              <a:rPr lang="en-US" altLang="zh-CN" sz="1200" dirty="0"/>
              <a:t>2x2</a:t>
            </a:r>
            <a:r>
              <a:rPr lang="zh-CN" altLang="en-US" sz="1200" dirty="0"/>
              <a:t>的</a:t>
            </a:r>
            <a:r>
              <a:rPr lang="en-US" altLang="zh-CN" sz="1200" dirty="0"/>
              <a:t>patch</a:t>
            </a:r>
            <a:r>
              <a:rPr lang="zh-CN" altLang="en-US" sz="1200" dirty="0"/>
              <a:t>融合成</a:t>
            </a:r>
            <a:r>
              <a:rPr lang="en-US" altLang="zh-CN" sz="1200" dirty="0"/>
              <a:t>1</a:t>
            </a:r>
            <a:r>
              <a:rPr lang="zh-CN" altLang="en-US" sz="1200" dirty="0"/>
              <a:t>个</a:t>
            </a:r>
            <a:r>
              <a:rPr lang="en-US" altLang="zh-CN" sz="1200" dirty="0"/>
              <a:t>patch</a:t>
            </a:r>
            <a:r>
              <a:rPr lang="zh-CN" altLang="en-US" sz="1200" dirty="0"/>
              <a:t>。</a:t>
            </a:r>
            <a:r>
              <a:rPr lang="en-US" altLang="zh-CN" sz="1200" dirty="0" err="1"/>
              <a:t>Swin</a:t>
            </a:r>
            <a:r>
              <a:rPr lang="en-US" altLang="zh-CN" sz="1200" dirty="0"/>
              <a:t> transformer</a:t>
            </a:r>
            <a:r>
              <a:rPr lang="zh-CN" altLang="en-US" sz="1200" dirty="0"/>
              <a:t>用到自注意力机制模块，将特征图分成多个窗口进行特征提取，通过残差连接的方式得到最终的特征图 传入下一个</a:t>
            </a:r>
            <a:r>
              <a:rPr lang="en-US" altLang="zh-CN" sz="1200" dirty="0"/>
              <a:t>stage</a:t>
            </a:r>
            <a:endParaRPr lang="zh-CN" altLang="en-US" sz="1200"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12</a:t>
            </a:fld>
            <a:endParaRPr lang="zh-CN" altLang="en-US"/>
          </a:p>
        </p:txBody>
      </p:sp>
    </p:spTree>
    <p:extLst>
      <p:ext uri="{BB962C8B-B14F-4D97-AF65-F5344CB8AC3E}">
        <p14:creationId xmlns:p14="http://schemas.microsoft.com/office/powerpoint/2010/main" val="725125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2023/9/18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740667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2023/9/18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035368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2023/9/18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204823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5" name="矩形 4"/>
          <p:cNvSpPr/>
          <p:nvPr userDrawn="1"/>
        </p:nvSpPr>
        <p:spPr>
          <a:xfrm>
            <a:off x="2676751" y="421122"/>
            <a:ext cx="9515249" cy="749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111AFAC5-B90C-4B96-85E4-A88208FBFD8F}" type="datetimeFigureOut">
              <a:rPr lang="zh-CN" altLang="en-US" smtClean="0"/>
              <a:t>2023/9/18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490318-F645-4B32-BA4B-88F2007EA216}" type="slidenum">
              <a:rPr lang="zh-CN" altLang="en-US" smtClean="0"/>
              <a:t>‹#›</a:t>
            </a:fld>
            <a:endParaRPr lang="zh-CN" altLang="en-US"/>
          </a:p>
        </p:txBody>
      </p:sp>
      <p:sp>
        <p:nvSpPr>
          <p:cNvPr id="11" name="文本占位符 10"/>
          <p:cNvSpPr>
            <a:spLocks noGrp="1"/>
          </p:cNvSpPr>
          <p:nvPr>
            <p:ph type="body" sz="quarter" idx="13" hasCustomPrompt="1"/>
          </p:nvPr>
        </p:nvSpPr>
        <p:spPr>
          <a:xfrm>
            <a:off x="3448050" y="555003"/>
            <a:ext cx="6642780" cy="546661"/>
          </a:xfrm>
        </p:spPr>
        <p:txBody>
          <a:bodyPr anchor="ctr" anchorCtr="0"/>
          <a:lstStyle>
            <a:lvl1pPr marL="0" indent="0">
              <a:buFontTx/>
              <a:buNone/>
              <a:defRPr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在此处输入你需要的标题名称</a:t>
            </a:r>
          </a:p>
        </p:txBody>
      </p:sp>
      <p:sp>
        <p:nvSpPr>
          <p:cNvPr id="7" name="五边形 6"/>
          <p:cNvSpPr/>
          <p:nvPr userDrawn="1"/>
        </p:nvSpPr>
        <p:spPr>
          <a:xfrm>
            <a:off x="0" y="282575"/>
            <a:ext cx="3257550" cy="1026722"/>
          </a:xfrm>
          <a:prstGeom prst="homePlate">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149907" y="388715"/>
            <a:ext cx="2784548" cy="879235"/>
            <a:chOff x="1416158" y="1776709"/>
            <a:chExt cx="2425399" cy="765832"/>
          </a:xfrm>
        </p:grpSpPr>
        <p:pic>
          <p:nvPicPr>
            <p:cNvPr id="18" name="图片 17"/>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19" name="图片 18"/>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pic>
        <p:nvPicPr>
          <p:cNvPr id="6" name="图片 5"/>
          <p:cNvPicPr>
            <a:picLocks noChangeAspect="1"/>
          </p:cNvPicPr>
          <p:nvPr userDrawn="1"/>
        </p:nvPicPr>
        <p:blipFill rotWithShape="1">
          <a:blip r:embed="rId4" cstate="email">
            <a:extLst>
              <a:ext uri="{28A0092B-C50C-407E-A947-70E740481C1C}">
                <a14:useLocalDpi xmlns:a14="http://schemas.microsoft.com/office/drawing/2010/main"/>
              </a:ext>
            </a:extLst>
          </a:blip>
          <a:srcRect l="-2830" t="-2596"/>
          <a:stretch/>
        </p:blipFill>
        <p:spPr>
          <a:xfrm>
            <a:off x="5961335" y="3846315"/>
            <a:ext cx="6230665" cy="3011685"/>
          </a:xfrm>
          <a:prstGeom prst="rect">
            <a:avLst/>
          </a:prstGeom>
        </p:spPr>
      </p:pic>
    </p:spTree>
    <p:extLst>
      <p:ext uri="{BB962C8B-B14F-4D97-AF65-F5344CB8AC3E}">
        <p14:creationId xmlns:p14="http://schemas.microsoft.com/office/powerpoint/2010/main" val="4253496684"/>
      </p:ext>
    </p:extLst>
  </p:cSld>
  <p:clrMapOvr>
    <a:masterClrMapping/>
  </p:clrMapOvr>
  <p:extLst mod="1">
    <p:ext uri="{DCECCB84-F9BA-43D5-87BE-67443E8EF086}">
      <p15:sldGuideLst xmlns:p15="http://schemas.microsoft.com/office/powerpoint/2012/main">
        <p15:guide id="1" orient="horz" pos="142">
          <p15:clr>
            <a:srgbClr val="FBAE40"/>
          </p15:clr>
        </p15:guide>
        <p15:guide id="2" orient="horz" pos="70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2023/9/18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1529716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11AFAC5-B90C-4B96-85E4-A88208FBFD8F}" type="datetimeFigureOut">
              <a:rPr lang="zh-CN" altLang="en-US" smtClean="0"/>
              <a:t>2023/9/18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2389228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11AFAC5-B90C-4B96-85E4-A88208FBFD8F}" type="datetimeFigureOut">
              <a:rPr lang="zh-CN" altLang="en-US" smtClean="0"/>
              <a:t>2023/9/18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364903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11AFAC5-B90C-4B96-85E4-A88208FBFD8F}" type="datetimeFigureOut">
              <a:rPr lang="zh-CN" altLang="en-US" smtClean="0"/>
              <a:t>2023/9/18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40603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11AFAC5-B90C-4B96-85E4-A88208FBFD8F}" type="datetimeFigureOut">
              <a:rPr lang="zh-CN" altLang="en-US" smtClean="0"/>
              <a:t>2023/9/18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76722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1AFAC5-B90C-4B96-85E4-A88208FBFD8F}" type="datetimeFigureOut">
              <a:rPr lang="zh-CN" altLang="en-US" smtClean="0"/>
              <a:t>2023/9/18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0229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11AFAC5-B90C-4B96-85E4-A88208FBFD8F}" type="datetimeFigureOut">
              <a:rPr lang="zh-CN" altLang="en-US" smtClean="0"/>
              <a:t>2023/9/18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58370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11AFAC5-B90C-4B96-85E4-A88208FBFD8F}" type="datetimeFigureOut">
              <a:rPr lang="zh-CN" altLang="en-US" smtClean="0"/>
              <a:t>2023/9/18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2636202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1AFAC5-B90C-4B96-85E4-A88208FBFD8F}" type="datetimeFigureOut">
              <a:rPr lang="zh-CN" altLang="en-US" smtClean="0"/>
              <a:t>2023/9/18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57677276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201632" y="-52907"/>
            <a:ext cx="10101948" cy="6925656"/>
          </a:xfrm>
          <a:prstGeom prst="rect">
            <a:avLst/>
          </a:prstGeom>
        </p:spPr>
      </p:pic>
      <p:sp>
        <p:nvSpPr>
          <p:cNvPr id="5" name="梯形 4"/>
          <p:cNvSpPr/>
          <p:nvPr/>
        </p:nvSpPr>
        <p:spPr>
          <a:xfrm>
            <a:off x="-151938" y="-42975"/>
            <a:ext cx="9892094" cy="6943949"/>
          </a:xfrm>
          <a:custGeom>
            <a:avLst/>
            <a:gdLst>
              <a:gd name="connsiteX0" fmla="*/ 0 w 11772058"/>
              <a:gd name="connsiteY0" fmla="*/ 6943949 h 6943949"/>
              <a:gd name="connsiteX1" fmla="*/ 3145678 w 11772058"/>
              <a:gd name="connsiteY1" fmla="*/ 0 h 6943949"/>
              <a:gd name="connsiteX2" fmla="*/ 8626380 w 11772058"/>
              <a:gd name="connsiteY2" fmla="*/ 0 h 6943949"/>
              <a:gd name="connsiteX3" fmla="*/ 11772058 w 11772058"/>
              <a:gd name="connsiteY3" fmla="*/ 6943949 h 6943949"/>
              <a:gd name="connsiteX4" fmla="*/ 0 w 11772058"/>
              <a:gd name="connsiteY4" fmla="*/ 6943949 h 6943949"/>
              <a:gd name="connsiteX0" fmla="*/ 0 w 8781208"/>
              <a:gd name="connsiteY0" fmla="*/ 6924899 h 6943949"/>
              <a:gd name="connsiteX1" fmla="*/ 154828 w 8781208"/>
              <a:gd name="connsiteY1" fmla="*/ 0 h 6943949"/>
              <a:gd name="connsiteX2" fmla="*/ 5635530 w 8781208"/>
              <a:gd name="connsiteY2" fmla="*/ 0 h 6943949"/>
              <a:gd name="connsiteX3" fmla="*/ 8781208 w 8781208"/>
              <a:gd name="connsiteY3" fmla="*/ 6943949 h 6943949"/>
              <a:gd name="connsiteX4" fmla="*/ 0 w 8781208"/>
              <a:gd name="connsiteY4" fmla="*/ 6924899 h 694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1208" h="6943949">
                <a:moveTo>
                  <a:pt x="0" y="6924899"/>
                </a:moveTo>
                <a:lnTo>
                  <a:pt x="154828" y="0"/>
                </a:lnTo>
                <a:lnTo>
                  <a:pt x="5635530" y="0"/>
                </a:lnTo>
                <a:lnTo>
                  <a:pt x="8781208" y="6943949"/>
                </a:lnTo>
                <a:lnTo>
                  <a:pt x="0" y="6924899"/>
                </a:lnTo>
                <a:close/>
              </a:path>
            </a:pathLst>
          </a:custGeom>
          <a:solidFill>
            <a:srgbClr val="F3F3F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8805726" y="162672"/>
            <a:ext cx="3250630" cy="1026403"/>
            <a:chOff x="1416158" y="1776709"/>
            <a:chExt cx="2425399" cy="765832"/>
          </a:xfrm>
        </p:grpSpPr>
        <p:pic>
          <p:nvPicPr>
            <p:cNvPr id="15" name="图片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16" name="图片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2" name="组合 1"/>
          <p:cNvGrpSpPr/>
          <p:nvPr/>
        </p:nvGrpSpPr>
        <p:grpSpPr>
          <a:xfrm>
            <a:off x="6781889" y="-693519"/>
            <a:ext cx="3056836" cy="8761321"/>
            <a:chOff x="5454529" y="-693519"/>
            <a:chExt cx="3056836" cy="8761321"/>
          </a:xfrm>
        </p:grpSpPr>
        <p:sp>
          <p:nvSpPr>
            <p:cNvPr id="8" name="梯形 7"/>
            <p:cNvSpPr/>
            <p:nvPr/>
          </p:nvSpPr>
          <p:spPr>
            <a:xfrm rot="3927978">
              <a:off x="3371909" y="1535744"/>
              <a:ext cx="6479682" cy="2021156"/>
            </a:xfrm>
            <a:custGeom>
              <a:avLst/>
              <a:gdLst>
                <a:gd name="connsiteX0" fmla="*/ 0 w 6821507"/>
                <a:gd name="connsiteY0" fmla="*/ 2021156 h 2021156"/>
                <a:gd name="connsiteX1" fmla="*/ 1209157 w 6821507"/>
                <a:gd name="connsiteY1" fmla="*/ 0 h 2021156"/>
                <a:gd name="connsiteX2" fmla="*/ 5612350 w 6821507"/>
                <a:gd name="connsiteY2" fmla="*/ 0 h 2021156"/>
                <a:gd name="connsiteX3" fmla="*/ 6821507 w 6821507"/>
                <a:gd name="connsiteY3" fmla="*/ 2021156 h 2021156"/>
                <a:gd name="connsiteX4" fmla="*/ 0 w 6821507"/>
                <a:gd name="connsiteY4" fmla="*/ 2021156 h 2021156"/>
                <a:gd name="connsiteX0" fmla="*/ 0 w 6479682"/>
                <a:gd name="connsiteY0" fmla="*/ 1982633 h 2021156"/>
                <a:gd name="connsiteX1" fmla="*/ 867332 w 6479682"/>
                <a:gd name="connsiteY1" fmla="*/ 0 h 2021156"/>
                <a:gd name="connsiteX2" fmla="*/ 5270525 w 6479682"/>
                <a:gd name="connsiteY2" fmla="*/ 0 h 2021156"/>
                <a:gd name="connsiteX3" fmla="*/ 6479682 w 6479682"/>
                <a:gd name="connsiteY3" fmla="*/ 2021156 h 2021156"/>
                <a:gd name="connsiteX4" fmla="*/ 0 w 6479682"/>
                <a:gd name="connsiteY4" fmla="*/ 1982633 h 2021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9682" h="2021156">
                  <a:moveTo>
                    <a:pt x="0" y="1982633"/>
                  </a:moveTo>
                  <a:lnTo>
                    <a:pt x="867332" y="0"/>
                  </a:lnTo>
                  <a:lnTo>
                    <a:pt x="5270525" y="0"/>
                  </a:lnTo>
                  <a:lnTo>
                    <a:pt x="6479682" y="2021156"/>
                  </a:lnTo>
                  <a:lnTo>
                    <a:pt x="0" y="1982633"/>
                  </a:lnTo>
                  <a:close/>
                </a:path>
              </a:pathLst>
            </a:cu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梯形 11"/>
            <p:cNvSpPr/>
            <p:nvPr/>
          </p:nvSpPr>
          <p:spPr>
            <a:xfrm rot="7416633">
              <a:off x="3371790" y="3943506"/>
              <a:ext cx="6207035" cy="2041558"/>
            </a:xfrm>
            <a:custGeom>
              <a:avLst/>
              <a:gdLst>
                <a:gd name="connsiteX0" fmla="*/ 0 w 6125145"/>
                <a:gd name="connsiteY0" fmla="*/ 2038803 h 2038803"/>
                <a:gd name="connsiteX1" fmla="*/ 1219714 w 6125145"/>
                <a:gd name="connsiteY1" fmla="*/ 0 h 2038803"/>
                <a:gd name="connsiteX2" fmla="*/ 4905431 w 6125145"/>
                <a:gd name="connsiteY2" fmla="*/ 0 h 2038803"/>
                <a:gd name="connsiteX3" fmla="*/ 6125145 w 6125145"/>
                <a:gd name="connsiteY3" fmla="*/ 2038803 h 2038803"/>
                <a:gd name="connsiteX4" fmla="*/ 0 w 6125145"/>
                <a:gd name="connsiteY4" fmla="*/ 2038803 h 2038803"/>
                <a:gd name="connsiteX0" fmla="*/ 0 w 6207035"/>
                <a:gd name="connsiteY0" fmla="*/ 2038803 h 2041558"/>
                <a:gd name="connsiteX1" fmla="*/ 1219714 w 6207035"/>
                <a:gd name="connsiteY1" fmla="*/ 0 h 2041558"/>
                <a:gd name="connsiteX2" fmla="*/ 4905431 w 6207035"/>
                <a:gd name="connsiteY2" fmla="*/ 0 h 2041558"/>
                <a:gd name="connsiteX3" fmla="*/ 6207035 w 6207035"/>
                <a:gd name="connsiteY3" fmla="*/ 2041558 h 2041558"/>
                <a:gd name="connsiteX4" fmla="*/ 0 w 6207035"/>
                <a:gd name="connsiteY4" fmla="*/ 2038803 h 2041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035" h="2041558">
                  <a:moveTo>
                    <a:pt x="0" y="2038803"/>
                  </a:moveTo>
                  <a:lnTo>
                    <a:pt x="1219714" y="0"/>
                  </a:lnTo>
                  <a:lnTo>
                    <a:pt x="4905431" y="0"/>
                  </a:lnTo>
                  <a:lnTo>
                    <a:pt x="6207035" y="2041558"/>
                  </a:lnTo>
                  <a:lnTo>
                    <a:pt x="0" y="2038803"/>
                  </a:lnTo>
                  <a:close/>
                </a:path>
              </a:pathLst>
            </a:custGeom>
            <a:solidFill>
              <a:srgbClr val="007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6715710" y="-148802"/>
              <a:ext cx="1795655" cy="4028662"/>
            </a:xfrm>
            <a:prstGeom prst="line">
              <a:avLst/>
            </a:prstGeom>
            <a:ln w="76200">
              <a:solidFill>
                <a:srgbClr val="0079BF"/>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50539B05-2F2B-4BBF-B001-CECCDA2E23C4}"/>
              </a:ext>
            </a:extLst>
          </p:cNvPr>
          <p:cNvSpPr txBox="1"/>
          <p:nvPr/>
        </p:nvSpPr>
        <p:spPr>
          <a:xfrm>
            <a:off x="98483" y="248622"/>
            <a:ext cx="5136123" cy="923330"/>
          </a:xfrm>
          <a:prstGeom prst="rect">
            <a:avLst/>
          </a:prstGeom>
          <a:noFill/>
        </p:spPr>
        <p:txBody>
          <a:bodyPr wrap="square" rtlCol="0">
            <a:spAutoFit/>
          </a:bodyPr>
          <a:lstStyle/>
          <a:p>
            <a:pPr marL="285750" indent="-285750">
              <a:buFontTx/>
              <a:buChar char="-"/>
            </a:pPr>
            <a:r>
              <a:rPr lang="zh-CN" altLang="en-US" dirty="0"/>
              <a:t>被</a:t>
            </a:r>
            <a:r>
              <a:rPr lang="en-US" altLang="zh-CN" dirty="0"/>
              <a:t>ICCV2023</a:t>
            </a:r>
            <a:r>
              <a:rPr lang="zh-CN" altLang="en-US" dirty="0"/>
              <a:t>接收</a:t>
            </a:r>
            <a:endParaRPr lang="en-US" altLang="zh-CN" dirty="0"/>
          </a:p>
          <a:p>
            <a:pPr marL="285750" indent="-285750">
              <a:buFontTx/>
              <a:buChar char="-"/>
            </a:pPr>
            <a:r>
              <a:rPr lang="zh-CN" altLang="en-US" dirty="0"/>
              <a:t>作家团队：香港大学、复旦大学、上海</a:t>
            </a:r>
            <a:r>
              <a:rPr lang="en-US" altLang="zh-CN" dirty="0"/>
              <a:t>AI</a:t>
            </a:r>
            <a:r>
              <a:rPr lang="zh-CN" altLang="en-US" dirty="0"/>
              <a:t> </a:t>
            </a:r>
            <a:r>
              <a:rPr lang="en-US" altLang="zh-CN" dirty="0"/>
              <a:t>Lab</a:t>
            </a:r>
            <a:r>
              <a:rPr lang="zh-CN" altLang="en-US" dirty="0"/>
              <a:t>、腾讯</a:t>
            </a:r>
            <a:r>
              <a:rPr lang="en-US" altLang="zh-CN" dirty="0"/>
              <a:t>AI Lab</a:t>
            </a:r>
            <a:endParaRPr lang="zh-CN" altLang="en-US" dirty="0"/>
          </a:p>
        </p:txBody>
      </p:sp>
      <p:pic>
        <p:nvPicPr>
          <p:cNvPr id="4" name="图片 3">
            <a:extLst>
              <a:ext uri="{FF2B5EF4-FFF2-40B4-BE49-F238E27FC236}">
                <a16:creationId xmlns:a16="http://schemas.microsoft.com/office/drawing/2014/main" id="{D62982E5-C969-4810-9FC5-EB2BAF352AB9}"/>
              </a:ext>
            </a:extLst>
          </p:cNvPr>
          <p:cNvPicPr>
            <a:picLocks noChangeAspect="1"/>
          </p:cNvPicPr>
          <p:nvPr/>
        </p:nvPicPr>
        <p:blipFill>
          <a:blip r:embed="rId5"/>
          <a:stretch>
            <a:fillRect/>
          </a:stretch>
        </p:blipFill>
        <p:spPr>
          <a:xfrm>
            <a:off x="232937" y="2505614"/>
            <a:ext cx="7306695" cy="2200582"/>
          </a:xfrm>
          <a:prstGeom prst="rect">
            <a:avLst/>
          </a:prstGeom>
        </p:spPr>
      </p:pic>
    </p:spTree>
    <p:extLst>
      <p:ext uri="{BB962C8B-B14F-4D97-AF65-F5344CB8AC3E}">
        <p14:creationId xmlns:p14="http://schemas.microsoft.com/office/powerpoint/2010/main" val="722758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3. Approach——Architecture</a:t>
            </a:r>
            <a:endParaRPr lang="zh-CN" altLang="en-US" dirty="0"/>
          </a:p>
        </p:txBody>
      </p:sp>
      <p:sp>
        <p:nvSpPr>
          <p:cNvPr id="9" name="文本框 8">
            <a:extLst>
              <a:ext uri="{FF2B5EF4-FFF2-40B4-BE49-F238E27FC236}">
                <a16:creationId xmlns:a16="http://schemas.microsoft.com/office/drawing/2014/main" id="{3B25EC29-A6C9-4269-9B00-983C153D6B0E}"/>
              </a:ext>
            </a:extLst>
          </p:cNvPr>
          <p:cNvSpPr txBox="1"/>
          <p:nvPr/>
        </p:nvSpPr>
        <p:spPr>
          <a:xfrm>
            <a:off x="1492827" y="1610591"/>
            <a:ext cx="9206345" cy="1291379"/>
          </a:xfrm>
          <a:prstGeom prst="rect">
            <a:avLst/>
          </a:prstGeom>
          <a:noFill/>
        </p:spPr>
        <p:txBody>
          <a:bodyPr wrap="square" rtlCol="0">
            <a:spAutoFit/>
          </a:bodyPr>
          <a:lstStyle/>
          <a:p>
            <a:pPr>
              <a:lnSpc>
                <a:spcPct val="150000"/>
              </a:lnSpc>
            </a:pPr>
            <a:r>
              <a:rPr lang="en-US" altLang="zh-CN" dirty="0"/>
              <a:t>         </a:t>
            </a:r>
            <a:r>
              <a:rPr lang="zh-CN" altLang="en-US" dirty="0"/>
              <a:t>将整个模型分为两部分，图像编码器和检测解码器，前者只运行一次从原始输入图像</a:t>
            </a:r>
            <a:r>
              <a:rPr lang="en-US" altLang="zh-CN" dirty="0"/>
              <a:t>x</a:t>
            </a:r>
            <a:r>
              <a:rPr lang="zh-CN" altLang="en-US" dirty="0"/>
              <a:t>提取深度特征表示，后者把这个深层特征作为条件，而不是原始图像，逐步精细化噪声盒子</a:t>
            </a:r>
            <a:r>
              <a:rPr lang="en-US" altLang="zh-CN" dirty="0" err="1"/>
              <a:t>Zt</a:t>
            </a:r>
            <a:r>
              <a:rPr lang="zh-CN" altLang="en-US" dirty="0"/>
              <a:t>。</a:t>
            </a:r>
          </a:p>
        </p:txBody>
      </p:sp>
      <p:pic>
        <p:nvPicPr>
          <p:cNvPr id="11" name="图片 10">
            <a:extLst>
              <a:ext uri="{FF2B5EF4-FFF2-40B4-BE49-F238E27FC236}">
                <a16:creationId xmlns:a16="http://schemas.microsoft.com/office/drawing/2014/main" id="{6AAC7C84-11B4-4301-81C2-4ADC5E7994C6}"/>
              </a:ext>
            </a:extLst>
          </p:cNvPr>
          <p:cNvPicPr>
            <a:picLocks noChangeAspect="1"/>
          </p:cNvPicPr>
          <p:nvPr/>
        </p:nvPicPr>
        <p:blipFill>
          <a:blip r:embed="rId3"/>
          <a:stretch>
            <a:fillRect/>
          </a:stretch>
        </p:blipFill>
        <p:spPr>
          <a:xfrm>
            <a:off x="2899210" y="2492486"/>
            <a:ext cx="6393580" cy="4091892"/>
          </a:xfrm>
          <a:prstGeom prst="rect">
            <a:avLst/>
          </a:prstGeom>
        </p:spPr>
      </p:pic>
    </p:spTree>
    <p:extLst>
      <p:ext uri="{BB962C8B-B14F-4D97-AF65-F5344CB8AC3E}">
        <p14:creationId xmlns:p14="http://schemas.microsoft.com/office/powerpoint/2010/main" val="2771488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3. Approach——Architecture</a:t>
            </a:r>
            <a:endParaRPr lang="zh-CN" altLang="en-US" dirty="0"/>
          </a:p>
        </p:txBody>
      </p:sp>
      <p:sp>
        <p:nvSpPr>
          <p:cNvPr id="3" name="矩形 2">
            <a:extLst>
              <a:ext uri="{FF2B5EF4-FFF2-40B4-BE49-F238E27FC236}">
                <a16:creationId xmlns:a16="http://schemas.microsoft.com/office/drawing/2014/main" id="{6EA168E1-BED5-451C-8761-80BF5C81864F}"/>
              </a:ext>
            </a:extLst>
          </p:cNvPr>
          <p:cNvSpPr/>
          <p:nvPr/>
        </p:nvSpPr>
        <p:spPr>
          <a:xfrm>
            <a:off x="2341418" y="1887039"/>
            <a:ext cx="7509164" cy="3083921"/>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sz="2000" dirty="0"/>
              <a:t>Image Decoder</a:t>
            </a:r>
          </a:p>
          <a:p>
            <a:pPr marL="742950" lvl="1" indent="-285750">
              <a:lnSpc>
                <a:spcPct val="200000"/>
              </a:lnSpc>
              <a:buFont typeface="Arial" panose="020B0604020202020204" pitchFamily="34" charset="0"/>
              <a:buChar char="•"/>
            </a:pPr>
            <a:r>
              <a:rPr lang="zh-CN" altLang="en-US" sz="2000" dirty="0"/>
              <a:t>将原始图像作为输入，提取高层次特征。用卷积神经网络ResNet和Swin Transformer作为backbone实现DiffusionDet。金字塔特征网络FPN用来生成多尺度的特征图谱提供给backbone</a:t>
            </a:r>
          </a:p>
        </p:txBody>
      </p:sp>
    </p:spTree>
    <p:extLst>
      <p:ext uri="{BB962C8B-B14F-4D97-AF65-F5344CB8AC3E}">
        <p14:creationId xmlns:p14="http://schemas.microsoft.com/office/powerpoint/2010/main" val="1542139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3. Approach</a:t>
            </a:r>
            <a:endParaRPr lang="zh-CN" altLang="en-US" dirty="0"/>
          </a:p>
        </p:txBody>
      </p:sp>
      <p:pic>
        <p:nvPicPr>
          <p:cNvPr id="3" name="图片 2">
            <a:extLst>
              <a:ext uri="{FF2B5EF4-FFF2-40B4-BE49-F238E27FC236}">
                <a16:creationId xmlns:a16="http://schemas.microsoft.com/office/drawing/2014/main" id="{B2226A34-B702-4E6E-8F2C-E83C9267228F}"/>
              </a:ext>
            </a:extLst>
          </p:cNvPr>
          <p:cNvPicPr>
            <a:picLocks noChangeAspect="1"/>
          </p:cNvPicPr>
          <p:nvPr/>
        </p:nvPicPr>
        <p:blipFill>
          <a:blip r:embed="rId3"/>
          <a:stretch>
            <a:fillRect/>
          </a:stretch>
        </p:blipFill>
        <p:spPr>
          <a:xfrm>
            <a:off x="0" y="1598623"/>
            <a:ext cx="12195309" cy="4220285"/>
          </a:xfrm>
          <a:prstGeom prst="rect">
            <a:avLst/>
          </a:prstGeom>
        </p:spPr>
      </p:pic>
    </p:spTree>
    <p:extLst>
      <p:ext uri="{BB962C8B-B14F-4D97-AF65-F5344CB8AC3E}">
        <p14:creationId xmlns:p14="http://schemas.microsoft.com/office/powerpoint/2010/main" val="2137235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3. Approach</a:t>
            </a:r>
            <a:endParaRPr lang="zh-CN" altLang="en-US" dirty="0"/>
          </a:p>
        </p:txBody>
      </p:sp>
      <p:sp>
        <p:nvSpPr>
          <p:cNvPr id="3" name="文本框 2">
            <a:extLst>
              <a:ext uri="{FF2B5EF4-FFF2-40B4-BE49-F238E27FC236}">
                <a16:creationId xmlns:a16="http://schemas.microsoft.com/office/drawing/2014/main" id="{4E4564DF-A435-4404-89A8-F2A376349A5F}"/>
              </a:ext>
            </a:extLst>
          </p:cNvPr>
          <p:cNvSpPr txBox="1"/>
          <p:nvPr/>
        </p:nvSpPr>
        <p:spPr>
          <a:xfrm>
            <a:off x="2348346" y="1414851"/>
            <a:ext cx="6380018" cy="369332"/>
          </a:xfrm>
          <a:prstGeom prst="rect">
            <a:avLst/>
          </a:prstGeom>
          <a:noFill/>
        </p:spPr>
        <p:txBody>
          <a:bodyPr wrap="square" rtlCol="0">
            <a:spAutoFit/>
          </a:bodyPr>
          <a:lstStyle/>
          <a:p>
            <a:r>
              <a:rPr lang="zh-CN" altLang="en-US" dirty="0"/>
              <a:t>对应代码在</a:t>
            </a:r>
            <a:r>
              <a:rPr lang="en-US" altLang="zh-CN" dirty="0"/>
              <a:t>diffusiondet/swintransformer.py </a:t>
            </a:r>
            <a:endParaRPr lang="zh-CN" altLang="en-US" dirty="0"/>
          </a:p>
        </p:txBody>
      </p:sp>
      <p:pic>
        <p:nvPicPr>
          <p:cNvPr id="5" name="图片 4">
            <a:extLst>
              <a:ext uri="{FF2B5EF4-FFF2-40B4-BE49-F238E27FC236}">
                <a16:creationId xmlns:a16="http://schemas.microsoft.com/office/drawing/2014/main" id="{79F1E09B-DD2E-4F20-8C72-16EE935365DE}"/>
              </a:ext>
            </a:extLst>
          </p:cNvPr>
          <p:cNvPicPr>
            <a:picLocks noChangeAspect="1"/>
          </p:cNvPicPr>
          <p:nvPr/>
        </p:nvPicPr>
        <p:blipFill>
          <a:blip r:embed="rId3"/>
          <a:stretch>
            <a:fillRect/>
          </a:stretch>
        </p:blipFill>
        <p:spPr>
          <a:xfrm>
            <a:off x="2336223" y="1784183"/>
            <a:ext cx="7495308" cy="4985003"/>
          </a:xfrm>
          <a:prstGeom prst="rect">
            <a:avLst/>
          </a:prstGeom>
        </p:spPr>
      </p:pic>
    </p:spTree>
    <p:extLst>
      <p:ext uri="{BB962C8B-B14F-4D97-AF65-F5344CB8AC3E}">
        <p14:creationId xmlns:p14="http://schemas.microsoft.com/office/powerpoint/2010/main" val="3799323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3. Approach</a:t>
            </a:r>
            <a:endParaRPr lang="zh-CN" altLang="en-US" dirty="0"/>
          </a:p>
        </p:txBody>
      </p:sp>
      <p:sp>
        <p:nvSpPr>
          <p:cNvPr id="4" name="矩形 3">
            <a:extLst>
              <a:ext uri="{FF2B5EF4-FFF2-40B4-BE49-F238E27FC236}">
                <a16:creationId xmlns:a16="http://schemas.microsoft.com/office/drawing/2014/main" id="{3AEADA13-38D6-45A0-970D-F206680417A4}"/>
              </a:ext>
            </a:extLst>
          </p:cNvPr>
          <p:cNvSpPr/>
          <p:nvPr/>
        </p:nvSpPr>
        <p:spPr>
          <a:xfrm>
            <a:off x="945099" y="1495380"/>
            <a:ext cx="9145731" cy="4615366"/>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t>Detection decoder</a:t>
            </a:r>
          </a:p>
          <a:p>
            <a:pPr marL="742950" lvl="1" indent="-285750">
              <a:lnSpc>
                <a:spcPct val="150000"/>
              </a:lnSpc>
              <a:buFont typeface="Arial" panose="020B0604020202020204" pitchFamily="34" charset="0"/>
              <a:buChar char="•"/>
            </a:pPr>
            <a:r>
              <a:rPr lang="zh-CN" altLang="en-US" dirty="0"/>
              <a:t>从</a:t>
            </a:r>
            <a:r>
              <a:rPr lang="en-US" altLang="zh-CN" dirty="0"/>
              <a:t>Sparse R-CNN [91]</a:t>
            </a:r>
            <a:r>
              <a:rPr lang="zh-CN" altLang="en-US" dirty="0"/>
              <a:t>中借用。输入为</a:t>
            </a:r>
            <a:r>
              <a:rPr lang="en-US" altLang="zh-CN" dirty="0"/>
              <a:t>Image encoder</a:t>
            </a:r>
            <a:r>
              <a:rPr lang="zh-CN" altLang="en-US" dirty="0"/>
              <a:t>生成的一系列用来裁剪特征图的</a:t>
            </a:r>
            <a:r>
              <a:rPr lang="en-US" altLang="zh-CN" dirty="0"/>
              <a:t>ROI</a:t>
            </a:r>
            <a:r>
              <a:rPr lang="zh-CN" altLang="en-US" dirty="0"/>
              <a:t>建议框，将</a:t>
            </a:r>
            <a:r>
              <a:rPr lang="en-US" altLang="zh-CN" dirty="0"/>
              <a:t>ROI</a:t>
            </a:r>
            <a:r>
              <a:rPr lang="zh-CN" altLang="en-US" dirty="0"/>
              <a:t>特征送入检测头来获得边界框回归和分类结果。对于</a:t>
            </a:r>
            <a:r>
              <a:rPr lang="en-US" altLang="zh-CN" dirty="0" err="1"/>
              <a:t>DiffusionDet</a:t>
            </a:r>
            <a:r>
              <a:rPr lang="zh-CN" altLang="en-US" dirty="0"/>
              <a:t>，这些建议框在训练阶段是从标签盒中分散出来的，并在评估阶段直接从高斯分布中采样。</a:t>
            </a:r>
            <a:endParaRPr lang="en-US" altLang="zh-CN" dirty="0"/>
          </a:p>
          <a:p>
            <a:pPr marL="742950" lvl="1" indent="-285750">
              <a:lnSpc>
                <a:spcPct val="150000"/>
              </a:lnSpc>
              <a:buFont typeface="Arial" panose="020B0604020202020204" pitchFamily="34" charset="0"/>
              <a:buChar char="•"/>
            </a:pPr>
            <a:r>
              <a:rPr lang="zh-CN" altLang="en-US" dirty="0"/>
              <a:t>检测器有</a:t>
            </a:r>
            <a:r>
              <a:rPr lang="en-US" altLang="zh-CN" dirty="0"/>
              <a:t>6</a:t>
            </a:r>
            <a:r>
              <a:rPr lang="zh-CN" altLang="en-US" dirty="0"/>
              <a:t>个阶段组成。和</a:t>
            </a:r>
            <a:r>
              <a:rPr lang="en-US" altLang="zh-CN" dirty="0"/>
              <a:t>Sparse R-CNN</a:t>
            </a:r>
            <a:r>
              <a:rPr lang="zh-CN" altLang="en-US" dirty="0"/>
              <a:t>的区别有：（</a:t>
            </a:r>
            <a:r>
              <a:rPr lang="en-US" altLang="zh-CN" dirty="0"/>
              <a:t>1</a:t>
            </a:r>
            <a:r>
              <a:rPr lang="zh-CN" altLang="en-US" dirty="0"/>
              <a:t>）</a:t>
            </a:r>
            <a:r>
              <a:rPr lang="en-US" altLang="zh-CN" dirty="0" err="1"/>
              <a:t>DiffusionDet</a:t>
            </a:r>
            <a:r>
              <a:rPr lang="zh-CN" altLang="en-US" dirty="0"/>
              <a:t>从随机框开始，但是</a:t>
            </a:r>
            <a:r>
              <a:rPr lang="en-US" altLang="zh-CN" dirty="0"/>
              <a:t>Sparse R-CNN</a:t>
            </a:r>
            <a:r>
              <a:rPr lang="zh-CN" altLang="en-US" dirty="0"/>
              <a:t>用固定的已经学习过的建议框进行学习</a:t>
            </a:r>
            <a:r>
              <a:rPr lang="en-US" altLang="zh-CN" dirty="0"/>
              <a:t>(2)Sparse R-CNN</a:t>
            </a:r>
            <a:r>
              <a:rPr lang="zh-CN" altLang="en-US" dirty="0"/>
              <a:t>将建议框及其特征作为输入，但是</a:t>
            </a:r>
            <a:r>
              <a:rPr lang="en-US" altLang="zh-CN" dirty="0" err="1"/>
              <a:t>DiffusionDet</a:t>
            </a:r>
            <a:r>
              <a:rPr lang="zh-CN" altLang="en-US" dirty="0"/>
              <a:t>只需要建议框</a:t>
            </a:r>
            <a:r>
              <a:rPr lang="en-US" altLang="zh-CN" dirty="0"/>
              <a:t>(3)</a:t>
            </a:r>
            <a:r>
              <a:rPr lang="en-US" altLang="zh-CN" dirty="0" err="1"/>
              <a:t>DiffusionDet</a:t>
            </a:r>
            <a:r>
              <a:rPr lang="zh-CN" altLang="en-US" dirty="0"/>
              <a:t>可以重用检测头在迭代的方式下评估和参数共享，每一层这么做的时候是通过</a:t>
            </a:r>
            <a:r>
              <a:rPr lang="en-US" altLang="zh-CN" dirty="0"/>
              <a:t>timestep embedding(</a:t>
            </a:r>
            <a:r>
              <a:rPr lang="zh-CN" altLang="en-US" dirty="0"/>
              <a:t>时间步长嵌入</a:t>
            </a:r>
            <a:r>
              <a:rPr lang="en-US" altLang="zh-CN" dirty="0"/>
              <a:t>)</a:t>
            </a:r>
            <a:r>
              <a:rPr lang="zh-CN" altLang="en-US" dirty="0"/>
              <a:t>来特定插入进扩散过程，但</a:t>
            </a:r>
            <a:r>
              <a:rPr lang="en-US" altLang="zh-CN" dirty="0"/>
              <a:t>Sparse R-CNN</a:t>
            </a:r>
            <a:r>
              <a:rPr lang="zh-CN" altLang="en-US" dirty="0"/>
              <a:t>在前向推导过程中只能用一次</a:t>
            </a:r>
          </a:p>
        </p:txBody>
      </p:sp>
    </p:spTree>
    <p:extLst>
      <p:ext uri="{BB962C8B-B14F-4D97-AF65-F5344CB8AC3E}">
        <p14:creationId xmlns:p14="http://schemas.microsoft.com/office/powerpoint/2010/main" val="2890532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3. Approach</a:t>
            </a:r>
            <a:endParaRPr lang="zh-CN" altLang="en-US" dirty="0"/>
          </a:p>
        </p:txBody>
      </p:sp>
      <p:sp>
        <p:nvSpPr>
          <p:cNvPr id="3" name="文本框 2">
            <a:extLst>
              <a:ext uri="{FF2B5EF4-FFF2-40B4-BE49-F238E27FC236}">
                <a16:creationId xmlns:a16="http://schemas.microsoft.com/office/drawing/2014/main" id="{6F8E97AB-5D6E-4E22-9A73-70BA87D874DF}"/>
              </a:ext>
            </a:extLst>
          </p:cNvPr>
          <p:cNvSpPr txBox="1"/>
          <p:nvPr/>
        </p:nvSpPr>
        <p:spPr>
          <a:xfrm>
            <a:off x="2689122" y="1862779"/>
            <a:ext cx="5476009" cy="369332"/>
          </a:xfrm>
          <a:prstGeom prst="rect">
            <a:avLst/>
          </a:prstGeom>
          <a:noFill/>
        </p:spPr>
        <p:txBody>
          <a:bodyPr wrap="square" rtlCol="0">
            <a:spAutoFit/>
          </a:bodyPr>
          <a:lstStyle/>
          <a:p>
            <a:r>
              <a:rPr lang="zh-CN" altLang="en-US" dirty="0"/>
              <a:t>核心代码为</a:t>
            </a:r>
            <a:r>
              <a:rPr lang="en-US" altLang="zh-CN" dirty="0"/>
              <a:t>diffusiondet/detector.py</a:t>
            </a:r>
          </a:p>
        </p:txBody>
      </p:sp>
      <p:sp>
        <p:nvSpPr>
          <p:cNvPr id="7" name="矩形 6">
            <a:extLst>
              <a:ext uri="{FF2B5EF4-FFF2-40B4-BE49-F238E27FC236}">
                <a16:creationId xmlns:a16="http://schemas.microsoft.com/office/drawing/2014/main" id="{7A3EF7D6-F724-46D1-BD2C-BDBFB7979574}"/>
              </a:ext>
            </a:extLst>
          </p:cNvPr>
          <p:cNvSpPr/>
          <p:nvPr/>
        </p:nvSpPr>
        <p:spPr>
          <a:xfrm>
            <a:off x="2689122" y="2456611"/>
            <a:ext cx="5784148" cy="2862322"/>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dirty="0"/>
              <a:t>def forward(self, </a:t>
            </a:r>
            <a:r>
              <a:rPr lang="en-US" altLang="zh-CN" dirty="0" err="1"/>
              <a:t>batched_inputs</a:t>
            </a:r>
            <a:r>
              <a:rPr lang="en-US" altLang="zh-CN" dirty="0"/>
              <a:t>, </a:t>
            </a:r>
            <a:r>
              <a:rPr lang="en-US" altLang="zh-CN" dirty="0" err="1"/>
              <a:t>do_postprocess</a:t>
            </a:r>
            <a:r>
              <a:rPr lang="en-US" altLang="zh-CN" dirty="0"/>
              <a:t>=True):</a:t>
            </a:r>
          </a:p>
          <a:p>
            <a:pPr marL="742950" lvl="1" indent="-285750">
              <a:lnSpc>
                <a:spcPct val="150000"/>
              </a:lnSpc>
              <a:buFont typeface="Arial" panose="020B0604020202020204" pitchFamily="34" charset="0"/>
              <a:buChar char="•"/>
            </a:pPr>
            <a:r>
              <a:rPr lang="zh-CN" altLang="en-US" dirty="0"/>
              <a:t>训练阶段加噪声</a:t>
            </a:r>
            <a:endParaRPr lang="en-US" altLang="zh-CN" dirty="0"/>
          </a:p>
          <a:p>
            <a:pPr marL="1200150" lvl="2" indent="-285750">
              <a:lnSpc>
                <a:spcPct val="150000"/>
              </a:lnSpc>
              <a:buFont typeface="Arial" panose="020B0604020202020204" pitchFamily="34" charset="0"/>
              <a:buChar char="•"/>
            </a:pPr>
            <a:r>
              <a:rPr lang="en-US" altLang="zh-CN" dirty="0"/>
              <a:t>def </a:t>
            </a:r>
            <a:r>
              <a:rPr lang="en-US" altLang="zh-CN" dirty="0" err="1"/>
              <a:t>prepare_targets</a:t>
            </a:r>
            <a:r>
              <a:rPr lang="en-US" altLang="zh-CN" dirty="0"/>
              <a:t>(self, targets):</a:t>
            </a:r>
          </a:p>
          <a:p>
            <a:pPr marL="1200150" lvl="2" indent="-285750">
              <a:lnSpc>
                <a:spcPct val="150000"/>
              </a:lnSpc>
              <a:buFont typeface="Arial" panose="020B0604020202020204" pitchFamily="34" charset="0"/>
              <a:buChar char="•"/>
            </a:pPr>
            <a:r>
              <a:rPr lang="en-US" altLang="zh-CN" dirty="0"/>
              <a:t>def </a:t>
            </a:r>
            <a:r>
              <a:rPr lang="en-US" altLang="zh-CN" dirty="0" err="1"/>
              <a:t>prepare_diffusion_concat</a:t>
            </a:r>
            <a:r>
              <a:rPr lang="en-US" altLang="zh-CN" dirty="0"/>
              <a:t>(self, </a:t>
            </a:r>
            <a:r>
              <a:rPr lang="en-US" altLang="zh-CN" dirty="0" err="1"/>
              <a:t>gt_boxes</a:t>
            </a:r>
            <a:r>
              <a:rPr lang="en-US" altLang="zh-CN" dirty="0"/>
              <a:t>):</a:t>
            </a:r>
          </a:p>
          <a:p>
            <a:pPr marL="742950" lvl="1" indent="-285750">
              <a:lnSpc>
                <a:spcPct val="150000"/>
              </a:lnSpc>
              <a:buFont typeface="Arial" panose="020B0604020202020204" pitchFamily="34" charset="0"/>
              <a:buChar char="•"/>
            </a:pPr>
            <a:r>
              <a:rPr lang="zh-CN" altLang="en-US" dirty="0"/>
              <a:t>推理阶段</a:t>
            </a:r>
            <a:endParaRPr lang="en-US" altLang="zh-CN" dirty="0"/>
          </a:p>
          <a:p>
            <a:pPr marL="1200150" lvl="2" indent="-285750">
              <a:lnSpc>
                <a:spcPct val="150000"/>
              </a:lnSpc>
              <a:buFont typeface="Arial" panose="020B0604020202020204" pitchFamily="34" charset="0"/>
              <a:buChar char="•"/>
            </a:pPr>
            <a:r>
              <a:rPr lang="en-US" altLang="zh-CN" dirty="0"/>
              <a:t>def </a:t>
            </a:r>
            <a:r>
              <a:rPr lang="en-US" altLang="zh-CN" dirty="0" err="1"/>
              <a:t>ddim_sample</a:t>
            </a:r>
            <a:r>
              <a:rPr lang="en-US" altLang="zh-CN" dirty="0"/>
              <a:t>(…</a:t>
            </a:r>
          </a:p>
          <a:p>
            <a:pPr marL="1200150" lvl="2"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2882303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3. Approach</a:t>
            </a:r>
            <a:endParaRPr lang="zh-CN" altLang="en-US" dirty="0"/>
          </a:p>
        </p:txBody>
      </p:sp>
      <p:sp>
        <p:nvSpPr>
          <p:cNvPr id="3" name="文本框 2">
            <a:extLst>
              <a:ext uri="{FF2B5EF4-FFF2-40B4-BE49-F238E27FC236}">
                <a16:creationId xmlns:a16="http://schemas.microsoft.com/office/drawing/2014/main" id="{38FC3154-F1EA-4A67-B44C-83D7DAE469F0}"/>
              </a:ext>
            </a:extLst>
          </p:cNvPr>
          <p:cNvSpPr txBox="1"/>
          <p:nvPr/>
        </p:nvSpPr>
        <p:spPr>
          <a:xfrm>
            <a:off x="2492685" y="1608453"/>
            <a:ext cx="7900012" cy="1477328"/>
          </a:xfrm>
          <a:prstGeom prst="rect">
            <a:avLst/>
          </a:prstGeom>
          <a:noFill/>
        </p:spPr>
        <p:txBody>
          <a:bodyPr wrap="square" rtlCol="0">
            <a:spAutoFit/>
          </a:bodyPr>
          <a:lstStyle/>
          <a:p>
            <a:r>
              <a:rPr lang="zh-CN" altLang="en-US" dirty="0"/>
              <a:t>检测头</a:t>
            </a:r>
            <a:r>
              <a:rPr lang="en-US" altLang="zh-CN" dirty="0"/>
              <a:t>diffusiondet/head.py</a:t>
            </a:r>
          </a:p>
          <a:p>
            <a:pPr marL="285750" indent="-285750">
              <a:buFont typeface="Arial" panose="020B0604020202020204" pitchFamily="34" charset="0"/>
              <a:buChar char="•"/>
            </a:pPr>
            <a:r>
              <a:rPr lang="zh-CN" altLang="en-US" dirty="0"/>
              <a:t>头部是</a:t>
            </a:r>
            <a:r>
              <a:rPr lang="en-US" altLang="zh-CN" dirty="0"/>
              <a:t>R-CNN</a:t>
            </a:r>
            <a:r>
              <a:rPr lang="zh-CN" altLang="en-US" dirty="0"/>
              <a:t>的头部 </a:t>
            </a:r>
            <a:endParaRPr lang="en-US" altLang="zh-CN" dirty="0"/>
          </a:p>
          <a:p>
            <a:pPr marL="742950" lvl="1" indent="-285750">
              <a:buFont typeface="Arial" panose="020B0604020202020204" pitchFamily="34" charset="0"/>
              <a:buChar char="•"/>
            </a:pPr>
            <a:r>
              <a:rPr lang="zh-CN" altLang="en-US" dirty="0"/>
              <a:t>通过</a:t>
            </a:r>
            <a:r>
              <a:rPr lang="en-US" altLang="zh-CN" dirty="0"/>
              <a:t>class </a:t>
            </a:r>
            <a:r>
              <a:rPr lang="en-US" altLang="zh-CN" dirty="0" err="1"/>
              <a:t>DynamicHead</a:t>
            </a:r>
            <a:r>
              <a:rPr lang="en-US" altLang="zh-CN" dirty="0"/>
              <a:t>(</a:t>
            </a:r>
            <a:r>
              <a:rPr lang="en-US" altLang="zh-CN" dirty="0" err="1"/>
              <a:t>nn.Module</a:t>
            </a:r>
            <a:r>
              <a:rPr lang="en-US" altLang="zh-CN" dirty="0"/>
              <a:t>):</a:t>
            </a:r>
            <a:r>
              <a:rPr lang="zh-CN" altLang="en-US" dirty="0"/>
              <a:t>实现灵活的检测头，可以设置头部的个数实现多个</a:t>
            </a:r>
            <a:r>
              <a:rPr lang="en-US" altLang="zh-CN" dirty="0"/>
              <a:t>stage</a:t>
            </a:r>
          </a:p>
          <a:p>
            <a:pPr lvl="1"/>
            <a:endParaRPr lang="zh-CN" altLang="en-US" dirty="0"/>
          </a:p>
        </p:txBody>
      </p:sp>
      <p:pic>
        <p:nvPicPr>
          <p:cNvPr id="4" name="图片 3">
            <a:extLst>
              <a:ext uri="{FF2B5EF4-FFF2-40B4-BE49-F238E27FC236}">
                <a16:creationId xmlns:a16="http://schemas.microsoft.com/office/drawing/2014/main" id="{3F2F6954-829B-4654-A5B3-99B96C73B73D}"/>
              </a:ext>
            </a:extLst>
          </p:cNvPr>
          <p:cNvPicPr>
            <a:picLocks noChangeAspect="1"/>
          </p:cNvPicPr>
          <p:nvPr/>
        </p:nvPicPr>
        <p:blipFill>
          <a:blip r:embed="rId2"/>
          <a:stretch>
            <a:fillRect/>
          </a:stretch>
        </p:blipFill>
        <p:spPr>
          <a:xfrm>
            <a:off x="2492685" y="3092066"/>
            <a:ext cx="6642779" cy="3234555"/>
          </a:xfrm>
          <a:prstGeom prst="rect">
            <a:avLst/>
          </a:prstGeom>
        </p:spPr>
      </p:pic>
    </p:spTree>
    <p:extLst>
      <p:ext uri="{BB962C8B-B14F-4D97-AF65-F5344CB8AC3E}">
        <p14:creationId xmlns:p14="http://schemas.microsoft.com/office/powerpoint/2010/main" val="1016040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4. Experiment</a:t>
            </a:r>
            <a:endParaRPr lang="zh-CN" altLang="en-US" dirty="0"/>
          </a:p>
        </p:txBody>
      </p:sp>
      <p:sp>
        <p:nvSpPr>
          <p:cNvPr id="6" name="文本框 5">
            <a:extLst>
              <a:ext uri="{FF2B5EF4-FFF2-40B4-BE49-F238E27FC236}">
                <a16:creationId xmlns:a16="http://schemas.microsoft.com/office/drawing/2014/main" id="{EF1AA123-4002-4A73-89B8-EB2B74DDB6F6}"/>
              </a:ext>
            </a:extLst>
          </p:cNvPr>
          <p:cNvSpPr txBox="1"/>
          <p:nvPr/>
        </p:nvSpPr>
        <p:spPr>
          <a:xfrm>
            <a:off x="1622713" y="1870365"/>
            <a:ext cx="9757063" cy="875881"/>
          </a:xfrm>
          <a:prstGeom prst="rect">
            <a:avLst/>
          </a:prstGeom>
          <a:noFill/>
        </p:spPr>
        <p:txBody>
          <a:bodyPr wrap="square" rtlCol="0">
            <a:spAutoFit/>
          </a:bodyPr>
          <a:lstStyle/>
          <a:p>
            <a:pPr>
              <a:lnSpc>
                <a:spcPct val="150000"/>
              </a:lnSpc>
            </a:pPr>
            <a:r>
              <a:rPr lang="zh-CN" altLang="en-US" dirty="0"/>
              <a:t>         首先展示了</a:t>
            </a:r>
            <a:r>
              <a:rPr lang="en-US" altLang="zh-CN" dirty="0" err="1"/>
              <a:t>DiffusionDet</a:t>
            </a:r>
            <a:r>
              <a:rPr lang="zh-CN" altLang="en-US" dirty="0"/>
              <a:t>的灵活性。然后在</a:t>
            </a:r>
            <a:r>
              <a:rPr lang="en-US" altLang="zh-CN" dirty="0"/>
              <a:t>COCO</a:t>
            </a:r>
            <a:r>
              <a:rPr lang="zh-CN" altLang="en-US" dirty="0"/>
              <a:t>和</a:t>
            </a:r>
            <a:r>
              <a:rPr lang="en-US" altLang="zh-CN" dirty="0" err="1"/>
              <a:t>CrowdHuman</a:t>
            </a:r>
            <a:r>
              <a:rPr lang="zh-CN" altLang="en-US" dirty="0"/>
              <a:t>数据集上比较了</a:t>
            </a:r>
            <a:r>
              <a:rPr lang="en-US" altLang="zh-CN" dirty="0" err="1"/>
              <a:t>DiffusionDet</a:t>
            </a:r>
            <a:r>
              <a:rPr lang="zh-CN" altLang="en-US" dirty="0"/>
              <a:t>和现有的著名的检测器。最后做了</a:t>
            </a:r>
            <a:r>
              <a:rPr lang="en-US" altLang="zh-CN" dirty="0" err="1"/>
              <a:t>DiffusionDet</a:t>
            </a:r>
            <a:r>
              <a:rPr lang="zh-CN" altLang="en-US" dirty="0"/>
              <a:t>的消融实验。</a:t>
            </a:r>
          </a:p>
        </p:txBody>
      </p:sp>
      <p:sp>
        <p:nvSpPr>
          <p:cNvPr id="7" name="文本框 6">
            <a:extLst>
              <a:ext uri="{FF2B5EF4-FFF2-40B4-BE49-F238E27FC236}">
                <a16:creationId xmlns:a16="http://schemas.microsoft.com/office/drawing/2014/main" id="{10BC073B-2FD8-4962-91A6-CA047DC25784}"/>
              </a:ext>
            </a:extLst>
          </p:cNvPr>
          <p:cNvSpPr txBox="1"/>
          <p:nvPr/>
        </p:nvSpPr>
        <p:spPr>
          <a:xfrm>
            <a:off x="2857263" y="3244886"/>
            <a:ext cx="7824354"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COCO</a:t>
            </a:r>
          </a:p>
          <a:p>
            <a:pPr marL="285750" indent="-285750">
              <a:lnSpc>
                <a:spcPct val="150000"/>
              </a:lnSpc>
              <a:buFont typeface="Arial" panose="020B0604020202020204" pitchFamily="34" charset="0"/>
              <a:buChar char="•"/>
            </a:pPr>
            <a:r>
              <a:rPr lang="en-US" altLang="zh-CN" dirty="0"/>
              <a:t>LVIS v1.0</a:t>
            </a:r>
          </a:p>
          <a:p>
            <a:pPr marL="285750" indent="-285750">
              <a:lnSpc>
                <a:spcPct val="150000"/>
              </a:lnSpc>
              <a:buFont typeface="Arial" panose="020B0604020202020204" pitchFamily="34" charset="0"/>
              <a:buChar char="•"/>
            </a:pPr>
            <a:r>
              <a:rPr lang="en-US" altLang="zh-CN" dirty="0" err="1"/>
              <a:t>CrowdHuman</a:t>
            </a:r>
            <a:endParaRPr lang="zh-CN" altLang="en-US" dirty="0"/>
          </a:p>
        </p:txBody>
      </p:sp>
    </p:spTree>
    <p:extLst>
      <p:ext uri="{BB962C8B-B14F-4D97-AF65-F5344CB8AC3E}">
        <p14:creationId xmlns:p14="http://schemas.microsoft.com/office/powerpoint/2010/main" val="2793443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3448050" y="555003"/>
            <a:ext cx="7826086" cy="546661"/>
          </a:xfrm>
        </p:spPr>
        <p:txBody>
          <a:bodyPr>
            <a:normAutofit/>
          </a:bodyPr>
          <a:lstStyle/>
          <a:p>
            <a:r>
              <a:rPr lang="en-US" altLang="zh-CN" dirty="0"/>
              <a:t>4. Experiment—— Implementation Details.</a:t>
            </a:r>
            <a:endParaRPr lang="zh-CN" altLang="en-US" dirty="0"/>
          </a:p>
        </p:txBody>
      </p:sp>
      <p:sp>
        <p:nvSpPr>
          <p:cNvPr id="4" name="矩形 3">
            <a:extLst>
              <a:ext uri="{FF2B5EF4-FFF2-40B4-BE49-F238E27FC236}">
                <a16:creationId xmlns:a16="http://schemas.microsoft.com/office/drawing/2014/main" id="{F99B88C1-AF39-4C25-A57C-2F49F838015D}"/>
              </a:ext>
            </a:extLst>
          </p:cNvPr>
          <p:cNvSpPr/>
          <p:nvPr/>
        </p:nvSpPr>
        <p:spPr>
          <a:xfrm>
            <a:off x="2102427" y="1471458"/>
            <a:ext cx="7987145" cy="4656275"/>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2000" dirty="0"/>
              <a:t>backbone: </a:t>
            </a:r>
            <a:r>
              <a:rPr lang="en-US" altLang="zh-CN" sz="2000" dirty="0" err="1"/>
              <a:t>ResNet</a:t>
            </a:r>
            <a:r>
              <a:rPr lang="zh-CN" altLang="en-US" sz="2000" dirty="0"/>
              <a:t>和</a:t>
            </a:r>
            <a:r>
              <a:rPr lang="en-US" altLang="zh-CN" sz="2000" dirty="0" err="1"/>
              <a:t>Swin</a:t>
            </a:r>
            <a:r>
              <a:rPr lang="en-US" altLang="zh-CN" sz="2000" dirty="0"/>
              <a:t> </a:t>
            </a:r>
            <a:r>
              <a:rPr lang="zh-CN" altLang="en-US" sz="2000" dirty="0"/>
              <a:t>分别用</a:t>
            </a:r>
            <a:r>
              <a:rPr lang="en-US" altLang="zh-CN" sz="2000" dirty="0"/>
              <a:t>ImageNet-1K and ImageNet-21K</a:t>
            </a:r>
            <a:r>
              <a:rPr lang="zh-CN" altLang="en-US" sz="2000" dirty="0"/>
              <a:t>初始化</a:t>
            </a:r>
          </a:p>
          <a:p>
            <a:pPr marL="285750" indent="-285750">
              <a:lnSpc>
                <a:spcPct val="150000"/>
              </a:lnSpc>
              <a:buFont typeface="Arial" panose="020B0604020202020204" pitchFamily="34" charset="0"/>
              <a:buChar char="•"/>
            </a:pPr>
            <a:r>
              <a:rPr lang="en-US" altLang="zh-CN" sz="2000" dirty="0"/>
              <a:t>detection decoder:  initialized with Xavier </a:t>
            </a:r>
            <a:r>
              <a:rPr lang="en-US" altLang="zh-CN" sz="2000" dirty="0" err="1"/>
              <a:t>init</a:t>
            </a:r>
            <a:endParaRPr lang="en-US" altLang="zh-CN" sz="2000" dirty="0"/>
          </a:p>
          <a:p>
            <a:pPr marL="285750" indent="-285750">
              <a:lnSpc>
                <a:spcPct val="150000"/>
              </a:lnSpc>
              <a:buFont typeface="Arial" panose="020B0604020202020204" pitchFamily="34" charset="0"/>
              <a:buChar char="•"/>
            </a:pPr>
            <a:r>
              <a:rPr lang="en-US" altLang="zh-CN" sz="2000" dirty="0"/>
              <a:t>optimizer:  </a:t>
            </a:r>
            <a:r>
              <a:rPr lang="en-US" altLang="zh-CN" sz="2000" dirty="0" err="1"/>
              <a:t>AdamW</a:t>
            </a:r>
            <a:r>
              <a:rPr lang="en-US" altLang="zh-CN" sz="2000" dirty="0"/>
              <a:t> with the initial learning rate as 2.5 × 10−5 and the weight decay as 10−4</a:t>
            </a:r>
          </a:p>
          <a:p>
            <a:pPr>
              <a:lnSpc>
                <a:spcPct val="150000"/>
              </a:lnSpc>
            </a:pPr>
            <a:endParaRPr lang="en-US" altLang="zh-CN" sz="2000" dirty="0"/>
          </a:p>
          <a:p>
            <a:pPr marL="285750" indent="-285750">
              <a:lnSpc>
                <a:spcPct val="150000"/>
              </a:lnSpc>
              <a:buFont typeface="Arial" panose="020B0604020202020204" pitchFamily="34" charset="0"/>
              <a:buChar char="•"/>
            </a:pPr>
            <a:r>
              <a:rPr lang="zh-CN" altLang="en-US" sz="2000" dirty="0"/>
              <a:t>所有模型都在</a:t>
            </a:r>
            <a:r>
              <a:rPr lang="en-US" altLang="zh-CN" sz="2000" dirty="0"/>
              <a:t>8</a:t>
            </a:r>
            <a:r>
              <a:rPr lang="zh-CN" altLang="en-US" sz="2000" dirty="0"/>
              <a:t>个</a:t>
            </a:r>
            <a:r>
              <a:rPr lang="en-US" altLang="zh-CN" sz="2000" dirty="0" err="1"/>
              <a:t>gpu</a:t>
            </a:r>
            <a:r>
              <a:rPr lang="zh-CN" altLang="en-US" sz="2000" dirty="0"/>
              <a:t>上使用</a:t>
            </a:r>
            <a:r>
              <a:rPr lang="en-US" altLang="zh-CN" sz="2000" dirty="0"/>
              <a:t>16</a:t>
            </a:r>
            <a:r>
              <a:rPr lang="zh-CN" altLang="en-US" sz="2000" dirty="0"/>
              <a:t>的</a:t>
            </a:r>
            <a:r>
              <a:rPr lang="en-US" altLang="zh-CN" sz="2000" dirty="0"/>
              <a:t>mini-batch size</a:t>
            </a:r>
            <a:r>
              <a:rPr lang="zh-CN" altLang="en-US" sz="2000" dirty="0"/>
              <a:t>进行训练</a:t>
            </a:r>
          </a:p>
          <a:p>
            <a:pPr marL="285750" indent="-285750">
              <a:lnSpc>
                <a:spcPct val="150000"/>
              </a:lnSpc>
              <a:buFont typeface="Arial" panose="020B0604020202020204" pitchFamily="34" charset="0"/>
              <a:buChar char="•"/>
            </a:pPr>
            <a:r>
              <a:rPr lang="zh-CN" altLang="en-US" sz="2000" dirty="0"/>
              <a:t>默认的训练计划是</a:t>
            </a:r>
            <a:r>
              <a:rPr lang="en-US" altLang="zh-CN" sz="2000" dirty="0"/>
              <a:t>450K</a:t>
            </a:r>
            <a:r>
              <a:rPr lang="zh-CN" altLang="en-US" sz="2000" dirty="0"/>
              <a:t>次迭代，在</a:t>
            </a:r>
            <a:r>
              <a:rPr lang="en-US" altLang="zh-CN" sz="2000" dirty="0"/>
              <a:t>350K</a:t>
            </a:r>
            <a:r>
              <a:rPr lang="zh-CN" altLang="en-US" sz="2000" dirty="0"/>
              <a:t>次迭代和</a:t>
            </a:r>
            <a:r>
              <a:rPr lang="en-US" altLang="zh-CN" sz="2000" dirty="0"/>
              <a:t>420K</a:t>
            </a:r>
            <a:r>
              <a:rPr lang="zh-CN" altLang="en-US" sz="2000" dirty="0"/>
              <a:t>次迭代时，学习率除以</a:t>
            </a:r>
            <a:r>
              <a:rPr lang="en-US" altLang="zh-CN" sz="2000" dirty="0"/>
              <a:t>10</a:t>
            </a:r>
          </a:p>
          <a:p>
            <a:pPr marL="285750" indent="-285750">
              <a:lnSpc>
                <a:spcPct val="150000"/>
              </a:lnSpc>
              <a:buFont typeface="Arial" panose="020B0604020202020204" pitchFamily="34" charset="0"/>
              <a:buChar char="•"/>
            </a:pPr>
            <a:r>
              <a:rPr lang="zh-CN" altLang="en-US" sz="2000" dirty="0"/>
              <a:t>数据增强：随机水平翻转，调整输入图像大小的比例抖动和随机裁剪</a:t>
            </a:r>
          </a:p>
        </p:txBody>
      </p:sp>
    </p:spTree>
    <p:extLst>
      <p:ext uri="{BB962C8B-B14F-4D97-AF65-F5344CB8AC3E}">
        <p14:creationId xmlns:p14="http://schemas.microsoft.com/office/powerpoint/2010/main" val="852408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4. Experiment——main projects</a:t>
            </a:r>
            <a:endParaRPr lang="zh-CN" altLang="en-US" dirty="0"/>
          </a:p>
        </p:txBody>
      </p:sp>
      <p:sp>
        <p:nvSpPr>
          <p:cNvPr id="3" name="矩形 2">
            <a:extLst>
              <a:ext uri="{FF2B5EF4-FFF2-40B4-BE49-F238E27FC236}">
                <a16:creationId xmlns:a16="http://schemas.microsoft.com/office/drawing/2014/main" id="{023E0316-9B86-4345-A5F2-4180E6AA9BA1}"/>
              </a:ext>
            </a:extLst>
          </p:cNvPr>
          <p:cNvSpPr/>
          <p:nvPr/>
        </p:nvSpPr>
        <p:spPr>
          <a:xfrm>
            <a:off x="1073728" y="1453818"/>
            <a:ext cx="9992590" cy="923330"/>
          </a:xfrm>
          <a:prstGeom prst="rect">
            <a:avLst/>
          </a:prstGeom>
        </p:spPr>
        <p:txBody>
          <a:bodyPr wrap="square">
            <a:spAutoFit/>
          </a:bodyPr>
          <a:lstStyle/>
          <a:p>
            <a:r>
              <a:rPr lang="en-US" altLang="zh-CN" dirty="0"/>
              <a:t>          </a:t>
            </a:r>
            <a:r>
              <a:rPr lang="en-US" altLang="zh-CN" dirty="0" err="1"/>
              <a:t>DiffusionDet</a:t>
            </a:r>
            <a:r>
              <a:rPr lang="en-US" altLang="zh-CN" dirty="0"/>
              <a:t> </a:t>
            </a:r>
            <a:r>
              <a:rPr lang="zh-CN" altLang="en-US" dirty="0"/>
              <a:t>的主要性质在于对所有推理情况的一次训练</a:t>
            </a:r>
            <a:r>
              <a:rPr lang="en-US" altLang="zh-CN" dirty="0"/>
              <a:t>,</a:t>
            </a:r>
            <a:r>
              <a:rPr lang="zh-CN" altLang="en-US" dirty="0"/>
              <a:t>一旦模型被训练好，它就可以用于更改推理中的方框的数量和迭代步骤的数量。因此，我们可以将一个</a:t>
            </a:r>
            <a:r>
              <a:rPr lang="en-US" altLang="zh-CN" dirty="0" err="1"/>
              <a:t>DiffusionDet</a:t>
            </a:r>
            <a:r>
              <a:rPr lang="zh-CN" altLang="en-US" dirty="0"/>
              <a:t>部署到多个场景中，并在不重新训练网络的情况下获得一个期望的速度</a:t>
            </a:r>
            <a:r>
              <a:rPr lang="en-US" altLang="zh-CN" dirty="0"/>
              <a:t>-</a:t>
            </a:r>
            <a:r>
              <a:rPr lang="zh-CN" altLang="en-US" dirty="0"/>
              <a:t>精度的权衡。</a:t>
            </a:r>
          </a:p>
        </p:txBody>
      </p:sp>
      <p:pic>
        <p:nvPicPr>
          <p:cNvPr id="4" name="图片 3">
            <a:extLst>
              <a:ext uri="{FF2B5EF4-FFF2-40B4-BE49-F238E27FC236}">
                <a16:creationId xmlns:a16="http://schemas.microsoft.com/office/drawing/2014/main" id="{0EDFED5B-7F8B-4D66-9BBE-CBE61D68AEAD}"/>
              </a:ext>
            </a:extLst>
          </p:cNvPr>
          <p:cNvPicPr>
            <a:picLocks noChangeAspect="1"/>
          </p:cNvPicPr>
          <p:nvPr/>
        </p:nvPicPr>
        <p:blipFill>
          <a:blip r:embed="rId3"/>
          <a:stretch>
            <a:fillRect/>
          </a:stretch>
        </p:blipFill>
        <p:spPr>
          <a:xfrm>
            <a:off x="567799" y="2472563"/>
            <a:ext cx="6626157" cy="3959409"/>
          </a:xfrm>
          <a:prstGeom prst="rect">
            <a:avLst/>
          </a:prstGeom>
        </p:spPr>
      </p:pic>
      <p:sp>
        <p:nvSpPr>
          <p:cNvPr id="5" name="文本框 4">
            <a:extLst>
              <a:ext uri="{FF2B5EF4-FFF2-40B4-BE49-F238E27FC236}">
                <a16:creationId xmlns:a16="http://schemas.microsoft.com/office/drawing/2014/main" id="{AA556311-37F7-4623-9756-FE6778640209}"/>
              </a:ext>
            </a:extLst>
          </p:cNvPr>
          <p:cNvSpPr txBox="1"/>
          <p:nvPr/>
        </p:nvSpPr>
        <p:spPr>
          <a:xfrm>
            <a:off x="7886700" y="3075057"/>
            <a:ext cx="3304309" cy="70788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Dynamic number boxes</a:t>
            </a:r>
          </a:p>
          <a:p>
            <a:pPr marL="742950" lvl="1" indent="-285750">
              <a:buFont typeface="Arial" panose="020B0604020202020204" pitchFamily="34" charset="0"/>
              <a:buChar char="•"/>
            </a:pPr>
            <a:r>
              <a:rPr lang="en-US" altLang="zh-CN" sz="2000" dirty="0"/>
              <a:t>COCO 2017</a:t>
            </a:r>
            <a:endParaRPr lang="zh-CN" altLang="en-US" sz="2000" dirty="0"/>
          </a:p>
        </p:txBody>
      </p:sp>
    </p:spTree>
    <p:extLst>
      <p:ext uri="{BB962C8B-B14F-4D97-AF65-F5344CB8AC3E}">
        <p14:creationId xmlns:p14="http://schemas.microsoft.com/office/powerpoint/2010/main" val="718227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30" name="组合 29"/>
          <p:cNvGrpSpPr/>
          <p:nvPr/>
        </p:nvGrpSpPr>
        <p:grpSpPr>
          <a:xfrm>
            <a:off x="3595617" y="2603786"/>
            <a:ext cx="4884184" cy="1041707"/>
            <a:chOff x="6346509" y="1960043"/>
            <a:chExt cx="4884184" cy="1041707"/>
          </a:xfrm>
        </p:grpSpPr>
        <p:sp>
          <p:nvSpPr>
            <p:cNvPr id="34" name="文本框 33"/>
            <p:cNvSpPr txBox="1"/>
            <p:nvPr/>
          </p:nvSpPr>
          <p:spPr>
            <a:xfrm>
              <a:off x="6346509" y="1960043"/>
              <a:ext cx="184731" cy="830997"/>
            </a:xfrm>
            <a:prstGeom prst="rect">
              <a:avLst/>
            </a:prstGeom>
            <a:noFill/>
          </p:spPr>
          <p:txBody>
            <a:bodyPr wrap="none" rtlCol="0">
              <a:spAutoFit/>
            </a:bodyPr>
            <a:lstStyle/>
            <a:p>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 name="直接连接符 34"/>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991352" y="2416975"/>
              <a:ext cx="4239341" cy="584775"/>
            </a:xfrm>
            <a:prstGeom prst="rect">
              <a:avLst/>
            </a:prstGeom>
            <a:noFill/>
          </p:spPr>
          <p:txBody>
            <a:bodyPr wrap="square" rtlCol="0">
              <a:spAutoFit/>
            </a:bodyPr>
            <a:lstStyle/>
            <a:p>
              <a:r>
                <a:rPr lang="en-US" altLang="zh-CN" sz="3200" dirty="0">
                  <a:solidFill>
                    <a:srgbClr val="0079BF"/>
                  </a:solidFill>
                  <a:latin typeface="微软雅黑" panose="020B0503020204020204" pitchFamily="34" charset="-122"/>
                  <a:ea typeface="微软雅黑" panose="020B0503020204020204" pitchFamily="34" charset="-122"/>
                </a:rPr>
                <a:t>Abstract</a:t>
              </a:r>
              <a:endParaRPr lang="zh-CN" altLang="en-US" sz="3200" dirty="0">
                <a:solidFill>
                  <a:srgbClr val="0079BF"/>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7720773" y="2603786"/>
            <a:ext cx="4884184" cy="1041707"/>
            <a:chOff x="6346509" y="3007646"/>
            <a:chExt cx="4884184" cy="1041707"/>
          </a:xfrm>
        </p:grpSpPr>
        <p:sp>
          <p:nvSpPr>
            <p:cNvPr id="38" name="文本框 37"/>
            <p:cNvSpPr txBox="1"/>
            <p:nvPr/>
          </p:nvSpPr>
          <p:spPr>
            <a:xfrm>
              <a:off x="6346509" y="3007646"/>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flipH="1">
              <a:off x="6543677" y="3188353"/>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991352" y="3464578"/>
              <a:ext cx="4239341" cy="584775"/>
            </a:xfrm>
            <a:prstGeom prst="rect">
              <a:avLst/>
            </a:prstGeom>
            <a:noFill/>
          </p:spPr>
          <p:txBody>
            <a:bodyPr wrap="square" rtlCol="0">
              <a:spAutoFit/>
            </a:bodyPr>
            <a:lstStyle/>
            <a:p>
              <a:r>
                <a:rPr lang="en-US" altLang="zh-CN" sz="3200" dirty="0">
                  <a:solidFill>
                    <a:srgbClr val="0079BF"/>
                  </a:solidFill>
                  <a:latin typeface="微软雅黑" panose="020B0503020204020204" pitchFamily="34" charset="-122"/>
                  <a:ea typeface="微软雅黑" panose="020B0503020204020204" pitchFamily="34" charset="-122"/>
                </a:rPr>
                <a:t>Introduction</a:t>
              </a:r>
            </a:p>
          </p:txBody>
        </p:sp>
      </p:grpSp>
      <p:grpSp>
        <p:nvGrpSpPr>
          <p:cNvPr id="41" name="组合 40"/>
          <p:cNvGrpSpPr/>
          <p:nvPr/>
        </p:nvGrpSpPr>
        <p:grpSpPr>
          <a:xfrm>
            <a:off x="7684514" y="3805548"/>
            <a:ext cx="4884184" cy="1041707"/>
            <a:chOff x="6346509" y="4055249"/>
            <a:chExt cx="4884184" cy="1041707"/>
          </a:xfrm>
        </p:grpSpPr>
        <p:sp>
          <p:nvSpPr>
            <p:cNvPr id="42" name="文本框 41"/>
            <p:cNvSpPr txBox="1"/>
            <p:nvPr/>
          </p:nvSpPr>
          <p:spPr>
            <a:xfrm>
              <a:off x="6346509" y="4055249"/>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3" name="直接连接符 42"/>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991352" y="4512181"/>
              <a:ext cx="4239341" cy="584775"/>
            </a:xfrm>
            <a:prstGeom prst="rect">
              <a:avLst/>
            </a:prstGeom>
            <a:noFill/>
          </p:spPr>
          <p:txBody>
            <a:bodyPr wrap="square" rtlCol="0">
              <a:spAutoFit/>
            </a:bodyPr>
            <a:lstStyle/>
            <a:p>
              <a:r>
                <a:rPr lang="en-US" altLang="zh-CN" sz="3200" dirty="0">
                  <a:solidFill>
                    <a:srgbClr val="0079BF"/>
                  </a:solidFill>
                  <a:latin typeface="微软雅黑" panose="020B0503020204020204" pitchFamily="34" charset="-122"/>
                  <a:ea typeface="微软雅黑" panose="020B0503020204020204" pitchFamily="34" charset="-122"/>
                </a:rPr>
                <a:t>Approach</a:t>
              </a:r>
            </a:p>
          </p:txBody>
        </p:sp>
      </p:grpSp>
      <p:grpSp>
        <p:nvGrpSpPr>
          <p:cNvPr id="45" name="组合 44"/>
          <p:cNvGrpSpPr/>
          <p:nvPr/>
        </p:nvGrpSpPr>
        <p:grpSpPr>
          <a:xfrm>
            <a:off x="3510357" y="3729080"/>
            <a:ext cx="4884184" cy="1041707"/>
            <a:chOff x="6346509" y="5102851"/>
            <a:chExt cx="4884184" cy="1041707"/>
          </a:xfrm>
        </p:grpSpPr>
        <p:sp>
          <p:nvSpPr>
            <p:cNvPr id="46" name="文本框 45"/>
            <p:cNvSpPr txBox="1"/>
            <p:nvPr/>
          </p:nvSpPr>
          <p:spPr>
            <a:xfrm>
              <a:off x="6346509" y="5102851"/>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0" name="直接连接符 49"/>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991352" y="5559783"/>
              <a:ext cx="4239341" cy="584775"/>
            </a:xfrm>
            <a:prstGeom prst="rect">
              <a:avLst/>
            </a:prstGeom>
            <a:noFill/>
          </p:spPr>
          <p:txBody>
            <a:bodyPr wrap="square" rtlCol="0">
              <a:spAutoFit/>
            </a:bodyPr>
            <a:lstStyle/>
            <a:p>
              <a:r>
                <a:rPr lang="en-US" altLang="zh-CN" sz="3200" dirty="0">
                  <a:solidFill>
                    <a:srgbClr val="0079BF"/>
                  </a:solidFill>
                  <a:latin typeface="微软雅黑" panose="020B0503020204020204" pitchFamily="34" charset="-122"/>
                  <a:ea typeface="微软雅黑" panose="020B0503020204020204" pitchFamily="34" charset="-122"/>
                </a:rPr>
                <a:t>Related work</a:t>
              </a:r>
              <a:endParaRPr lang="zh-CN" altLang="en-US" sz="3200" dirty="0">
                <a:solidFill>
                  <a:srgbClr val="0079BF"/>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510357" y="4858444"/>
            <a:ext cx="4884184" cy="1041707"/>
            <a:chOff x="6346509" y="5102851"/>
            <a:chExt cx="4884184" cy="1041707"/>
          </a:xfrm>
        </p:grpSpPr>
        <p:sp>
          <p:nvSpPr>
            <p:cNvPr id="64" name="文本框 63"/>
            <p:cNvSpPr txBox="1"/>
            <p:nvPr/>
          </p:nvSpPr>
          <p:spPr>
            <a:xfrm>
              <a:off x="6346509" y="5102851"/>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5" name="直接连接符 64"/>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6991352" y="5559783"/>
              <a:ext cx="4239341" cy="584775"/>
            </a:xfrm>
            <a:prstGeom prst="rect">
              <a:avLst/>
            </a:prstGeom>
            <a:noFill/>
          </p:spPr>
          <p:txBody>
            <a:bodyPr wrap="square" rtlCol="0">
              <a:spAutoFit/>
            </a:bodyPr>
            <a:lstStyle/>
            <a:p>
              <a:r>
                <a:rPr lang="en-US" altLang="zh-CN" sz="3200" dirty="0">
                  <a:solidFill>
                    <a:srgbClr val="0079BF"/>
                  </a:solidFill>
                  <a:latin typeface="微软雅黑" panose="020B0503020204020204" pitchFamily="34" charset="-122"/>
                  <a:ea typeface="微软雅黑" panose="020B0503020204020204" pitchFamily="34" charset="-122"/>
                </a:rPr>
                <a:t>Experiments</a:t>
              </a:r>
              <a:endParaRPr lang="zh-CN" altLang="en-US" sz="3200" dirty="0">
                <a:solidFill>
                  <a:srgbClr val="0079BF"/>
                </a:solidFill>
                <a:latin typeface="微软雅黑" panose="020B0503020204020204" pitchFamily="34" charset="-122"/>
                <a:ea typeface="微软雅黑" panose="020B0503020204020204" pitchFamily="34" charset="-122"/>
              </a:endParaRPr>
            </a:p>
          </p:txBody>
        </p:sp>
      </p:grpSp>
      <p:sp>
        <p:nvSpPr>
          <p:cNvPr id="67" name="文本框 66"/>
          <p:cNvSpPr txBox="1"/>
          <p:nvPr/>
        </p:nvSpPr>
        <p:spPr>
          <a:xfrm>
            <a:off x="3510357" y="1175052"/>
            <a:ext cx="7736604" cy="1323439"/>
          </a:xfrm>
          <a:prstGeom prst="rect">
            <a:avLst/>
          </a:prstGeom>
          <a:noFill/>
        </p:spPr>
        <p:txBody>
          <a:bodyPr wrap="square" rtlCol="0">
            <a:spAutoFit/>
          </a:bodyPr>
          <a:lstStyle/>
          <a:p>
            <a:pPr algn="ctr"/>
            <a:r>
              <a:rPr lang="en-US" altLang="zh-CN" sz="4000" b="1" dirty="0" err="1">
                <a:solidFill>
                  <a:srgbClr val="0079BF"/>
                </a:solidFill>
                <a:latin typeface="Times New Roman" panose="02020603050405020304" pitchFamily="18" charset="0"/>
                <a:ea typeface="微软雅黑" panose="020B0503020204020204" pitchFamily="34" charset="-122"/>
                <a:cs typeface="Times New Roman" panose="02020603050405020304" pitchFamily="18" charset="0"/>
              </a:rPr>
              <a:t>DiffusionDet:Diffusion</a:t>
            </a:r>
            <a:r>
              <a:rPr lang="en-US" altLang="zh-CN" sz="4000" b="1" dirty="0">
                <a:solidFill>
                  <a:srgbClr val="0079BF"/>
                </a:solidFill>
                <a:latin typeface="Times New Roman" panose="02020603050405020304" pitchFamily="18" charset="0"/>
                <a:ea typeface="微软雅黑" panose="020B0503020204020204" pitchFamily="34" charset="-122"/>
                <a:cs typeface="Times New Roman" panose="02020603050405020304" pitchFamily="18" charset="0"/>
              </a:rPr>
              <a:t> Model for Object Detection</a:t>
            </a:r>
            <a:endParaRPr lang="zh-CN" altLang="en-US" sz="4000" b="1" dirty="0">
              <a:solidFill>
                <a:srgbClr val="0079B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8" name="组合 27">
            <a:extLst>
              <a:ext uri="{FF2B5EF4-FFF2-40B4-BE49-F238E27FC236}">
                <a16:creationId xmlns:a16="http://schemas.microsoft.com/office/drawing/2014/main" id="{7C62FCBA-61EB-43D6-A627-3CD4A2BA8C41}"/>
              </a:ext>
            </a:extLst>
          </p:cNvPr>
          <p:cNvGrpSpPr/>
          <p:nvPr/>
        </p:nvGrpSpPr>
        <p:grpSpPr>
          <a:xfrm>
            <a:off x="7720773" y="4858444"/>
            <a:ext cx="4884184" cy="1041707"/>
            <a:chOff x="6346509" y="5102851"/>
            <a:chExt cx="4884184" cy="1041707"/>
          </a:xfrm>
        </p:grpSpPr>
        <p:sp>
          <p:nvSpPr>
            <p:cNvPr id="29" name="文本框 28">
              <a:extLst>
                <a:ext uri="{FF2B5EF4-FFF2-40B4-BE49-F238E27FC236}">
                  <a16:creationId xmlns:a16="http://schemas.microsoft.com/office/drawing/2014/main" id="{4F20251C-26D0-4480-9116-606D387F6A8E}"/>
                </a:ext>
              </a:extLst>
            </p:cNvPr>
            <p:cNvSpPr txBox="1"/>
            <p:nvPr/>
          </p:nvSpPr>
          <p:spPr>
            <a:xfrm>
              <a:off x="6346509" y="5102851"/>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5</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1" name="直接连接符 30">
              <a:extLst>
                <a:ext uri="{FF2B5EF4-FFF2-40B4-BE49-F238E27FC236}">
                  <a16:creationId xmlns:a16="http://schemas.microsoft.com/office/drawing/2014/main" id="{184680AF-B58B-4093-A5E9-DAB735AE963B}"/>
                </a:ext>
              </a:extLst>
            </p:cNvPr>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589DE722-F06B-4BC1-8342-E58C36F83833}"/>
                </a:ext>
              </a:extLst>
            </p:cNvPr>
            <p:cNvSpPr txBox="1"/>
            <p:nvPr/>
          </p:nvSpPr>
          <p:spPr>
            <a:xfrm>
              <a:off x="6991352" y="5559783"/>
              <a:ext cx="4239341" cy="584775"/>
            </a:xfrm>
            <a:prstGeom prst="rect">
              <a:avLst/>
            </a:prstGeom>
            <a:noFill/>
          </p:spPr>
          <p:txBody>
            <a:bodyPr wrap="square" rtlCol="0">
              <a:spAutoFit/>
            </a:bodyPr>
            <a:lstStyle/>
            <a:p>
              <a:r>
                <a:rPr lang="en-US" altLang="zh-CN" sz="3200" dirty="0">
                  <a:solidFill>
                    <a:srgbClr val="0079BF"/>
                  </a:solidFill>
                  <a:latin typeface="微软雅黑" panose="020B0503020204020204" pitchFamily="34" charset="-122"/>
                  <a:ea typeface="微软雅黑" panose="020B0503020204020204" pitchFamily="34" charset="-122"/>
                </a:rPr>
                <a:t>Conclusion</a:t>
              </a:r>
              <a:endParaRPr lang="zh-CN" altLang="en-US" sz="3200" dirty="0">
                <a:solidFill>
                  <a:srgbClr val="0079B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26045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4. Experiment</a:t>
            </a:r>
            <a:endParaRPr lang="zh-CN" altLang="en-US" dirty="0"/>
          </a:p>
        </p:txBody>
      </p:sp>
      <p:pic>
        <p:nvPicPr>
          <p:cNvPr id="3" name="图片 2">
            <a:extLst>
              <a:ext uri="{FF2B5EF4-FFF2-40B4-BE49-F238E27FC236}">
                <a16:creationId xmlns:a16="http://schemas.microsoft.com/office/drawing/2014/main" id="{DCCBABAD-549D-445F-B6D5-303F43E1227B}"/>
              </a:ext>
            </a:extLst>
          </p:cNvPr>
          <p:cNvPicPr>
            <a:picLocks noChangeAspect="1"/>
          </p:cNvPicPr>
          <p:nvPr/>
        </p:nvPicPr>
        <p:blipFill>
          <a:blip r:embed="rId3"/>
          <a:stretch>
            <a:fillRect/>
          </a:stretch>
        </p:blipFill>
        <p:spPr>
          <a:xfrm>
            <a:off x="416080" y="1479151"/>
            <a:ext cx="8405802" cy="5051437"/>
          </a:xfrm>
          <a:prstGeom prst="rect">
            <a:avLst/>
          </a:prstGeom>
        </p:spPr>
      </p:pic>
    </p:spTree>
    <p:extLst>
      <p:ext uri="{BB962C8B-B14F-4D97-AF65-F5344CB8AC3E}">
        <p14:creationId xmlns:p14="http://schemas.microsoft.com/office/powerpoint/2010/main" val="2473091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4. Experiment</a:t>
            </a:r>
            <a:endParaRPr lang="zh-CN" altLang="en-US" dirty="0"/>
          </a:p>
        </p:txBody>
      </p:sp>
      <p:sp>
        <p:nvSpPr>
          <p:cNvPr id="4" name="文本框 3">
            <a:extLst>
              <a:ext uri="{FF2B5EF4-FFF2-40B4-BE49-F238E27FC236}">
                <a16:creationId xmlns:a16="http://schemas.microsoft.com/office/drawing/2014/main" id="{A7AE1BC5-6739-4827-AFE5-C67DC4F13523}"/>
              </a:ext>
            </a:extLst>
          </p:cNvPr>
          <p:cNvSpPr txBox="1"/>
          <p:nvPr/>
        </p:nvSpPr>
        <p:spPr>
          <a:xfrm>
            <a:off x="1212272" y="1485899"/>
            <a:ext cx="976745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Zero-shot transferring</a:t>
            </a:r>
          </a:p>
        </p:txBody>
      </p:sp>
      <p:pic>
        <p:nvPicPr>
          <p:cNvPr id="5" name="图片 4">
            <a:extLst>
              <a:ext uri="{FF2B5EF4-FFF2-40B4-BE49-F238E27FC236}">
                <a16:creationId xmlns:a16="http://schemas.microsoft.com/office/drawing/2014/main" id="{5E2E77E7-6F08-4CEA-8DA4-3792908AF1C3}"/>
              </a:ext>
            </a:extLst>
          </p:cNvPr>
          <p:cNvPicPr>
            <a:picLocks noChangeAspect="1"/>
          </p:cNvPicPr>
          <p:nvPr/>
        </p:nvPicPr>
        <p:blipFill>
          <a:blip r:embed="rId3"/>
          <a:stretch>
            <a:fillRect/>
          </a:stretch>
        </p:blipFill>
        <p:spPr>
          <a:xfrm>
            <a:off x="2097232" y="1855231"/>
            <a:ext cx="6989765" cy="4860483"/>
          </a:xfrm>
          <a:prstGeom prst="rect">
            <a:avLst/>
          </a:prstGeom>
        </p:spPr>
      </p:pic>
    </p:spTree>
    <p:extLst>
      <p:ext uri="{BB962C8B-B14F-4D97-AF65-F5344CB8AC3E}">
        <p14:creationId xmlns:p14="http://schemas.microsoft.com/office/powerpoint/2010/main" val="2284793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4. Experiment——</a:t>
            </a:r>
            <a:endParaRPr lang="zh-CN" altLang="en-US" dirty="0"/>
          </a:p>
        </p:txBody>
      </p:sp>
      <p:sp>
        <p:nvSpPr>
          <p:cNvPr id="6" name="文本框 5">
            <a:extLst>
              <a:ext uri="{FF2B5EF4-FFF2-40B4-BE49-F238E27FC236}">
                <a16:creationId xmlns:a16="http://schemas.microsoft.com/office/drawing/2014/main" id="{EF1AA123-4002-4A73-89B8-EB2B74DDB6F6}"/>
              </a:ext>
            </a:extLst>
          </p:cNvPr>
          <p:cNvSpPr txBox="1"/>
          <p:nvPr/>
        </p:nvSpPr>
        <p:spPr>
          <a:xfrm>
            <a:off x="1622713" y="1870365"/>
            <a:ext cx="9757063" cy="875881"/>
          </a:xfrm>
          <a:prstGeom prst="rect">
            <a:avLst/>
          </a:prstGeom>
          <a:noFill/>
        </p:spPr>
        <p:txBody>
          <a:bodyPr wrap="square" rtlCol="0">
            <a:spAutoFit/>
          </a:bodyPr>
          <a:lstStyle/>
          <a:p>
            <a:pPr>
              <a:lnSpc>
                <a:spcPct val="150000"/>
              </a:lnSpc>
            </a:pPr>
            <a:r>
              <a:rPr lang="zh-CN" altLang="en-US" dirty="0"/>
              <a:t>         首先展示了</a:t>
            </a:r>
            <a:r>
              <a:rPr lang="en-US" altLang="zh-CN" dirty="0" err="1"/>
              <a:t>DiffusionDet</a:t>
            </a:r>
            <a:r>
              <a:rPr lang="zh-CN" altLang="en-US" dirty="0"/>
              <a:t>的灵活性。然后在</a:t>
            </a:r>
            <a:r>
              <a:rPr lang="en-US" altLang="zh-CN" dirty="0"/>
              <a:t>COCO</a:t>
            </a:r>
            <a:r>
              <a:rPr lang="zh-CN" altLang="en-US" dirty="0"/>
              <a:t>和</a:t>
            </a:r>
            <a:r>
              <a:rPr lang="en-US" altLang="zh-CN" dirty="0" err="1"/>
              <a:t>CrowdHuman</a:t>
            </a:r>
            <a:r>
              <a:rPr lang="zh-CN" altLang="en-US" dirty="0"/>
              <a:t>数据集上比较了</a:t>
            </a:r>
            <a:r>
              <a:rPr lang="en-US" altLang="zh-CN" dirty="0" err="1"/>
              <a:t>DiffusionDet</a:t>
            </a:r>
            <a:r>
              <a:rPr lang="zh-CN" altLang="en-US" dirty="0"/>
              <a:t>和现有的著名的检测器。最后做了</a:t>
            </a:r>
            <a:r>
              <a:rPr lang="en-US" altLang="zh-CN" dirty="0" err="1"/>
              <a:t>DiffusionDet</a:t>
            </a:r>
            <a:r>
              <a:rPr lang="zh-CN" altLang="en-US" dirty="0"/>
              <a:t>的消融实验。</a:t>
            </a:r>
          </a:p>
        </p:txBody>
      </p:sp>
      <p:sp>
        <p:nvSpPr>
          <p:cNvPr id="7" name="文本框 6">
            <a:extLst>
              <a:ext uri="{FF2B5EF4-FFF2-40B4-BE49-F238E27FC236}">
                <a16:creationId xmlns:a16="http://schemas.microsoft.com/office/drawing/2014/main" id="{10BC073B-2FD8-4962-91A6-CA047DC25784}"/>
              </a:ext>
            </a:extLst>
          </p:cNvPr>
          <p:cNvSpPr txBox="1"/>
          <p:nvPr/>
        </p:nvSpPr>
        <p:spPr>
          <a:xfrm>
            <a:off x="2857263" y="3244886"/>
            <a:ext cx="7824354"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COCO</a:t>
            </a:r>
          </a:p>
          <a:p>
            <a:pPr marL="285750" indent="-285750">
              <a:lnSpc>
                <a:spcPct val="150000"/>
              </a:lnSpc>
              <a:buFont typeface="Arial" panose="020B0604020202020204" pitchFamily="34" charset="0"/>
              <a:buChar char="•"/>
            </a:pPr>
            <a:r>
              <a:rPr lang="en-US" altLang="zh-CN" dirty="0"/>
              <a:t>LVIS v1.0</a:t>
            </a:r>
          </a:p>
          <a:p>
            <a:pPr marL="285750" indent="-285750">
              <a:lnSpc>
                <a:spcPct val="150000"/>
              </a:lnSpc>
              <a:buFont typeface="Arial" panose="020B0604020202020204" pitchFamily="34" charset="0"/>
              <a:buChar char="•"/>
            </a:pPr>
            <a:r>
              <a:rPr lang="en-US" altLang="zh-CN" dirty="0" err="1"/>
              <a:t>CrowdHuman</a:t>
            </a:r>
            <a:endParaRPr lang="zh-CN" altLang="en-US" dirty="0"/>
          </a:p>
        </p:txBody>
      </p:sp>
    </p:spTree>
    <p:extLst>
      <p:ext uri="{BB962C8B-B14F-4D97-AF65-F5344CB8AC3E}">
        <p14:creationId xmlns:p14="http://schemas.microsoft.com/office/powerpoint/2010/main" val="598842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4. Experiment——</a:t>
            </a:r>
            <a:r>
              <a:rPr lang="en-US" altLang="zh-CN" dirty="0" err="1"/>
              <a:t>Benchamarking</a:t>
            </a:r>
            <a:endParaRPr lang="zh-CN" altLang="en-US" dirty="0"/>
          </a:p>
        </p:txBody>
      </p:sp>
      <p:pic>
        <p:nvPicPr>
          <p:cNvPr id="4" name="图片 3">
            <a:extLst>
              <a:ext uri="{FF2B5EF4-FFF2-40B4-BE49-F238E27FC236}">
                <a16:creationId xmlns:a16="http://schemas.microsoft.com/office/drawing/2014/main" id="{39EE4F70-252A-45E1-99B8-749D3A52C913}"/>
              </a:ext>
            </a:extLst>
          </p:cNvPr>
          <p:cNvPicPr>
            <a:picLocks noChangeAspect="1"/>
          </p:cNvPicPr>
          <p:nvPr/>
        </p:nvPicPr>
        <p:blipFill>
          <a:blip r:embed="rId3"/>
          <a:stretch>
            <a:fillRect/>
          </a:stretch>
        </p:blipFill>
        <p:spPr>
          <a:xfrm>
            <a:off x="1026160" y="1188720"/>
            <a:ext cx="3647440" cy="5588935"/>
          </a:xfrm>
          <a:prstGeom prst="rect">
            <a:avLst/>
          </a:prstGeom>
        </p:spPr>
      </p:pic>
      <p:sp>
        <p:nvSpPr>
          <p:cNvPr id="5" name="文本框 4">
            <a:extLst>
              <a:ext uri="{FF2B5EF4-FFF2-40B4-BE49-F238E27FC236}">
                <a16:creationId xmlns:a16="http://schemas.microsoft.com/office/drawing/2014/main" id="{2570EE32-66F1-4E0D-ADB0-8708678710A1}"/>
              </a:ext>
            </a:extLst>
          </p:cNvPr>
          <p:cNvSpPr txBox="1"/>
          <p:nvPr/>
        </p:nvSpPr>
        <p:spPr>
          <a:xfrm>
            <a:off x="5273040" y="1717040"/>
            <a:ext cx="4693920"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将不同迭代步数和不同</a:t>
            </a:r>
            <a:r>
              <a:rPr lang="en-US" altLang="zh-CN" dirty="0"/>
              <a:t>box</a:t>
            </a:r>
            <a:r>
              <a:rPr lang="zh-CN" altLang="en-US" dirty="0"/>
              <a:t>数量的</a:t>
            </a:r>
            <a:r>
              <a:rPr lang="en-US" altLang="zh-CN" dirty="0" err="1"/>
              <a:t>DiffusionDet</a:t>
            </a:r>
            <a:r>
              <a:rPr lang="zh-CN" altLang="en-US" dirty="0"/>
              <a:t>与当前流行的</a:t>
            </a:r>
            <a:r>
              <a:rPr lang="en-US" altLang="zh-CN" dirty="0"/>
              <a:t>detection model</a:t>
            </a:r>
            <a:r>
              <a:rPr lang="zh-CN" altLang="en-US" dirty="0"/>
              <a:t>在</a:t>
            </a:r>
            <a:r>
              <a:rPr lang="en-US" altLang="zh-CN" dirty="0"/>
              <a:t>COCO2017</a:t>
            </a:r>
            <a:r>
              <a:rPr lang="zh-CN" altLang="en-US" dirty="0"/>
              <a:t>数据集上 用不同</a:t>
            </a:r>
            <a:r>
              <a:rPr lang="en-US" altLang="zh-CN" dirty="0"/>
              <a:t>backbone</a:t>
            </a:r>
            <a:r>
              <a:rPr lang="zh-CN" altLang="en-US" dirty="0"/>
              <a:t>进行实验</a:t>
            </a:r>
          </a:p>
        </p:txBody>
      </p:sp>
    </p:spTree>
    <p:extLst>
      <p:ext uri="{BB962C8B-B14F-4D97-AF65-F5344CB8AC3E}">
        <p14:creationId xmlns:p14="http://schemas.microsoft.com/office/powerpoint/2010/main" val="3216608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4. Experiment——</a:t>
            </a:r>
            <a:r>
              <a:rPr lang="en-US" altLang="zh-CN" dirty="0" err="1"/>
              <a:t>Benchamarking</a:t>
            </a:r>
            <a:endParaRPr lang="zh-CN" altLang="en-US" dirty="0"/>
          </a:p>
        </p:txBody>
      </p:sp>
      <p:pic>
        <p:nvPicPr>
          <p:cNvPr id="3" name="图片 2">
            <a:extLst>
              <a:ext uri="{FF2B5EF4-FFF2-40B4-BE49-F238E27FC236}">
                <a16:creationId xmlns:a16="http://schemas.microsoft.com/office/drawing/2014/main" id="{5759498A-9A15-4F86-A44C-EDCDAE718BD9}"/>
              </a:ext>
            </a:extLst>
          </p:cNvPr>
          <p:cNvPicPr>
            <a:picLocks noChangeAspect="1"/>
          </p:cNvPicPr>
          <p:nvPr/>
        </p:nvPicPr>
        <p:blipFill>
          <a:blip r:embed="rId3"/>
          <a:stretch>
            <a:fillRect/>
          </a:stretch>
        </p:blipFill>
        <p:spPr>
          <a:xfrm>
            <a:off x="599440" y="1326790"/>
            <a:ext cx="4347880" cy="5551530"/>
          </a:xfrm>
          <a:prstGeom prst="rect">
            <a:avLst/>
          </a:prstGeom>
        </p:spPr>
      </p:pic>
      <p:sp>
        <p:nvSpPr>
          <p:cNvPr id="6" name="文本框 5">
            <a:extLst>
              <a:ext uri="{FF2B5EF4-FFF2-40B4-BE49-F238E27FC236}">
                <a16:creationId xmlns:a16="http://schemas.microsoft.com/office/drawing/2014/main" id="{1BC2BE4F-BF83-431C-8C1A-3D55059278E1}"/>
              </a:ext>
            </a:extLst>
          </p:cNvPr>
          <p:cNvSpPr txBox="1"/>
          <p:nvPr/>
        </p:nvSpPr>
        <p:spPr>
          <a:xfrm>
            <a:off x="5720080" y="1544320"/>
            <a:ext cx="5394960"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在</a:t>
            </a:r>
            <a:r>
              <a:rPr lang="en-US" altLang="zh-CN" dirty="0"/>
              <a:t>LVIS</a:t>
            </a:r>
            <a:r>
              <a:rPr lang="zh-CN" altLang="en-US" dirty="0"/>
              <a:t>验证集上的表现</a:t>
            </a:r>
            <a:endParaRPr lang="en-US" altLang="zh-CN" dirty="0"/>
          </a:p>
          <a:p>
            <a:pPr marL="285750" indent="-285750">
              <a:buFont typeface="Arial" panose="020B0604020202020204" pitchFamily="34" charset="0"/>
              <a:buChar char="•"/>
            </a:pPr>
            <a:r>
              <a:rPr lang="zh-CN" altLang="en-US" dirty="0"/>
              <a:t>用联邦损失</a:t>
            </a:r>
            <a:r>
              <a:rPr lang="en-US" altLang="zh-CN" dirty="0"/>
              <a:t>(Federated Loss)</a:t>
            </a:r>
            <a:r>
              <a:rPr lang="zh-CN" altLang="en-US" dirty="0"/>
              <a:t>来增强模型的表现，因为</a:t>
            </a:r>
            <a:r>
              <a:rPr lang="en-US" altLang="zh-CN" dirty="0"/>
              <a:t>LVIS</a:t>
            </a:r>
            <a:r>
              <a:rPr lang="zh-CN" altLang="en-US" dirty="0"/>
              <a:t>中的图像是以</a:t>
            </a:r>
            <a:r>
              <a:rPr lang="en-US" altLang="zh-CN" dirty="0"/>
              <a:t>[34]</a:t>
            </a:r>
            <a:r>
              <a:rPr lang="zh-CN" altLang="en-US" dirty="0"/>
              <a:t>的联邦方式注释的，因此负类别是稀疏注释的，这恶化了训练梯度，特别是对于罕见的类</a:t>
            </a:r>
          </a:p>
        </p:txBody>
      </p:sp>
    </p:spTree>
    <p:extLst>
      <p:ext uri="{BB962C8B-B14F-4D97-AF65-F5344CB8AC3E}">
        <p14:creationId xmlns:p14="http://schemas.microsoft.com/office/powerpoint/2010/main" val="31857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4. Experiment——Ablation Study</a:t>
            </a:r>
            <a:endParaRPr lang="zh-CN" altLang="en-US" dirty="0"/>
          </a:p>
        </p:txBody>
      </p:sp>
      <p:pic>
        <p:nvPicPr>
          <p:cNvPr id="3" name="图片 2">
            <a:extLst>
              <a:ext uri="{FF2B5EF4-FFF2-40B4-BE49-F238E27FC236}">
                <a16:creationId xmlns:a16="http://schemas.microsoft.com/office/drawing/2014/main" id="{5FC45277-5851-4506-A92A-E680696C7A42}"/>
              </a:ext>
            </a:extLst>
          </p:cNvPr>
          <p:cNvPicPr>
            <a:picLocks noChangeAspect="1"/>
          </p:cNvPicPr>
          <p:nvPr/>
        </p:nvPicPr>
        <p:blipFill>
          <a:blip r:embed="rId3"/>
          <a:stretch>
            <a:fillRect/>
          </a:stretch>
        </p:blipFill>
        <p:spPr>
          <a:xfrm>
            <a:off x="538288" y="1502602"/>
            <a:ext cx="3314771" cy="2175318"/>
          </a:xfrm>
          <a:prstGeom prst="rect">
            <a:avLst/>
          </a:prstGeom>
        </p:spPr>
      </p:pic>
      <p:pic>
        <p:nvPicPr>
          <p:cNvPr id="6" name="图片 5">
            <a:extLst>
              <a:ext uri="{FF2B5EF4-FFF2-40B4-BE49-F238E27FC236}">
                <a16:creationId xmlns:a16="http://schemas.microsoft.com/office/drawing/2014/main" id="{301285B8-9058-47A0-9BFC-68F81F469DE1}"/>
              </a:ext>
            </a:extLst>
          </p:cNvPr>
          <p:cNvPicPr>
            <a:picLocks noChangeAspect="1"/>
          </p:cNvPicPr>
          <p:nvPr/>
        </p:nvPicPr>
        <p:blipFill>
          <a:blip r:embed="rId4"/>
          <a:stretch>
            <a:fillRect/>
          </a:stretch>
        </p:blipFill>
        <p:spPr>
          <a:xfrm>
            <a:off x="4162218" y="1617746"/>
            <a:ext cx="3349773" cy="1945029"/>
          </a:xfrm>
          <a:prstGeom prst="rect">
            <a:avLst/>
          </a:prstGeom>
        </p:spPr>
      </p:pic>
      <p:pic>
        <p:nvPicPr>
          <p:cNvPr id="7" name="图片 6">
            <a:extLst>
              <a:ext uri="{FF2B5EF4-FFF2-40B4-BE49-F238E27FC236}">
                <a16:creationId xmlns:a16="http://schemas.microsoft.com/office/drawing/2014/main" id="{04082E25-8BA9-4EFC-A9DE-037E722C6162}"/>
              </a:ext>
            </a:extLst>
          </p:cNvPr>
          <p:cNvPicPr>
            <a:picLocks noChangeAspect="1"/>
          </p:cNvPicPr>
          <p:nvPr/>
        </p:nvPicPr>
        <p:blipFill>
          <a:blip r:embed="rId5"/>
          <a:stretch>
            <a:fillRect/>
          </a:stretch>
        </p:blipFill>
        <p:spPr>
          <a:xfrm>
            <a:off x="7770618" y="1704328"/>
            <a:ext cx="3883094" cy="1724672"/>
          </a:xfrm>
          <a:prstGeom prst="rect">
            <a:avLst/>
          </a:prstGeom>
        </p:spPr>
      </p:pic>
      <p:sp>
        <p:nvSpPr>
          <p:cNvPr id="8" name="文本框 7">
            <a:extLst>
              <a:ext uri="{FF2B5EF4-FFF2-40B4-BE49-F238E27FC236}">
                <a16:creationId xmlns:a16="http://schemas.microsoft.com/office/drawing/2014/main" id="{5B01D403-DD3E-4172-A534-674D981FD1F3}"/>
              </a:ext>
            </a:extLst>
          </p:cNvPr>
          <p:cNvSpPr txBox="1"/>
          <p:nvPr/>
        </p:nvSpPr>
        <p:spPr>
          <a:xfrm>
            <a:off x="670560" y="3709526"/>
            <a:ext cx="2214880" cy="646331"/>
          </a:xfrm>
          <a:prstGeom prst="rect">
            <a:avLst/>
          </a:prstGeom>
          <a:noFill/>
        </p:spPr>
        <p:txBody>
          <a:bodyPr wrap="square" rtlCol="0">
            <a:spAutoFit/>
          </a:bodyPr>
          <a:lstStyle/>
          <a:p>
            <a:r>
              <a:rPr lang="zh-CN" altLang="en-US" dirty="0"/>
              <a:t>通过</a:t>
            </a:r>
            <a:r>
              <a:rPr lang="en-US" altLang="zh-CN" dirty="0"/>
              <a:t>config</a:t>
            </a:r>
            <a:r>
              <a:rPr lang="zh-CN" altLang="en-US" dirty="0"/>
              <a:t>文件更改 信噪比</a:t>
            </a:r>
          </a:p>
        </p:txBody>
      </p:sp>
      <p:sp>
        <p:nvSpPr>
          <p:cNvPr id="9" name="文本框 8">
            <a:extLst>
              <a:ext uri="{FF2B5EF4-FFF2-40B4-BE49-F238E27FC236}">
                <a16:creationId xmlns:a16="http://schemas.microsoft.com/office/drawing/2014/main" id="{B22BA138-45E2-4002-BD7A-4D3C30717E37}"/>
              </a:ext>
            </a:extLst>
          </p:cNvPr>
          <p:cNvSpPr txBox="1"/>
          <p:nvPr/>
        </p:nvSpPr>
        <p:spPr>
          <a:xfrm>
            <a:off x="4356948" y="3710652"/>
            <a:ext cx="2960311" cy="923330"/>
          </a:xfrm>
          <a:prstGeom prst="rect">
            <a:avLst/>
          </a:prstGeom>
          <a:noFill/>
        </p:spPr>
        <p:txBody>
          <a:bodyPr wrap="square" rtlCol="0">
            <a:spAutoFit/>
          </a:bodyPr>
          <a:lstStyle/>
          <a:p>
            <a:r>
              <a:rPr lang="en-US" altLang="zh-CN" dirty="0"/>
              <a:t>Detector.py/</a:t>
            </a:r>
            <a:r>
              <a:rPr lang="en-US" altLang="zh-CN" dirty="0" err="1"/>
              <a:t>difussiondet</a:t>
            </a:r>
            <a:r>
              <a:rPr lang="en-US" altLang="zh-CN" dirty="0"/>
              <a:t>/def </a:t>
            </a:r>
            <a:r>
              <a:rPr lang="en-US" altLang="zh-CN" dirty="0" err="1"/>
              <a:t>prepare_diffusion_concat</a:t>
            </a:r>
            <a:r>
              <a:rPr lang="en-US" altLang="zh-CN" dirty="0"/>
              <a:t>(self, </a:t>
            </a:r>
            <a:r>
              <a:rPr lang="en-US" altLang="zh-CN" dirty="0" err="1"/>
              <a:t>gt_boxes</a:t>
            </a:r>
            <a:r>
              <a:rPr lang="en-US" altLang="zh-CN" dirty="0"/>
              <a:t>):</a:t>
            </a:r>
            <a:endParaRPr lang="zh-CN" altLang="en-US" dirty="0"/>
          </a:p>
        </p:txBody>
      </p:sp>
      <p:sp>
        <p:nvSpPr>
          <p:cNvPr id="11" name="矩形 10">
            <a:extLst>
              <a:ext uri="{FF2B5EF4-FFF2-40B4-BE49-F238E27FC236}">
                <a16:creationId xmlns:a16="http://schemas.microsoft.com/office/drawing/2014/main" id="{EF29DD23-6921-428A-B7B3-FCC1D7F54567}"/>
              </a:ext>
            </a:extLst>
          </p:cNvPr>
          <p:cNvSpPr/>
          <p:nvPr/>
        </p:nvSpPr>
        <p:spPr>
          <a:xfrm>
            <a:off x="7975600" y="3617193"/>
            <a:ext cx="3883094" cy="646331"/>
          </a:xfrm>
          <a:prstGeom prst="rect">
            <a:avLst/>
          </a:prstGeom>
        </p:spPr>
        <p:txBody>
          <a:bodyPr wrap="square">
            <a:spAutoFit/>
          </a:bodyPr>
          <a:lstStyle/>
          <a:p>
            <a:r>
              <a:rPr lang="en-US" altLang="zh-CN" dirty="0"/>
              <a:t>Detector.py/</a:t>
            </a:r>
            <a:r>
              <a:rPr lang="en-US" altLang="zh-CN" dirty="0" err="1"/>
              <a:t>difussiondet</a:t>
            </a:r>
            <a:r>
              <a:rPr lang="en-US" altLang="zh-CN" dirty="0"/>
              <a:t>/def </a:t>
            </a:r>
            <a:r>
              <a:rPr lang="en-US" altLang="zh-CN" dirty="0" err="1"/>
              <a:t>ddim_sampling</a:t>
            </a:r>
            <a:r>
              <a:rPr lang="en-US" altLang="zh-CN" dirty="0"/>
              <a:t>()</a:t>
            </a:r>
            <a:endParaRPr lang="zh-CN" altLang="en-US" dirty="0"/>
          </a:p>
        </p:txBody>
      </p:sp>
    </p:spTree>
    <p:extLst>
      <p:ext uri="{BB962C8B-B14F-4D97-AF65-F5344CB8AC3E}">
        <p14:creationId xmlns:p14="http://schemas.microsoft.com/office/powerpoint/2010/main" val="2523212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4. Experiment——Ablation Study</a:t>
            </a:r>
            <a:endParaRPr lang="zh-CN" altLang="en-US" dirty="0"/>
          </a:p>
        </p:txBody>
      </p:sp>
      <p:sp>
        <p:nvSpPr>
          <p:cNvPr id="5" name="文本框 4">
            <a:extLst>
              <a:ext uri="{FF2B5EF4-FFF2-40B4-BE49-F238E27FC236}">
                <a16:creationId xmlns:a16="http://schemas.microsoft.com/office/drawing/2014/main" id="{6771E580-C560-4AC9-B69D-05C759673979}"/>
              </a:ext>
            </a:extLst>
          </p:cNvPr>
          <p:cNvSpPr txBox="1"/>
          <p:nvPr/>
        </p:nvSpPr>
        <p:spPr>
          <a:xfrm>
            <a:off x="1402080" y="1564640"/>
            <a:ext cx="589280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Matching between </a:t>
            </a:r>
            <a:r>
              <a:rPr lang="en-US" altLang="zh-CN" dirty="0" err="1"/>
              <a:t>Ntrain</a:t>
            </a:r>
            <a:r>
              <a:rPr lang="en-US" altLang="zh-CN" dirty="0"/>
              <a:t> and </a:t>
            </a:r>
            <a:r>
              <a:rPr lang="en-US" altLang="zh-CN" dirty="0" err="1"/>
              <a:t>Neval</a:t>
            </a:r>
            <a:endParaRPr lang="zh-CN" altLang="en-US" dirty="0"/>
          </a:p>
        </p:txBody>
      </p:sp>
      <p:pic>
        <p:nvPicPr>
          <p:cNvPr id="6" name="图片 5">
            <a:extLst>
              <a:ext uri="{FF2B5EF4-FFF2-40B4-BE49-F238E27FC236}">
                <a16:creationId xmlns:a16="http://schemas.microsoft.com/office/drawing/2014/main" id="{94453A9A-81E2-417E-93B7-D3A141732410}"/>
              </a:ext>
            </a:extLst>
          </p:cNvPr>
          <p:cNvPicPr>
            <a:picLocks noChangeAspect="1"/>
          </p:cNvPicPr>
          <p:nvPr/>
        </p:nvPicPr>
        <p:blipFill>
          <a:blip r:embed="rId3"/>
          <a:stretch>
            <a:fillRect/>
          </a:stretch>
        </p:blipFill>
        <p:spPr>
          <a:xfrm>
            <a:off x="1950843" y="2300066"/>
            <a:ext cx="7335274" cy="3172268"/>
          </a:xfrm>
          <a:prstGeom prst="rect">
            <a:avLst/>
          </a:prstGeom>
        </p:spPr>
      </p:pic>
    </p:spTree>
    <p:extLst>
      <p:ext uri="{BB962C8B-B14F-4D97-AF65-F5344CB8AC3E}">
        <p14:creationId xmlns:p14="http://schemas.microsoft.com/office/powerpoint/2010/main" val="3429035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4. Experiment——Ablation Study</a:t>
            </a:r>
            <a:endParaRPr lang="zh-CN" altLang="en-US" dirty="0"/>
          </a:p>
        </p:txBody>
      </p:sp>
      <p:pic>
        <p:nvPicPr>
          <p:cNvPr id="3" name="图片 2">
            <a:extLst>
              <a:ext uri="{FF2B5EF4-FFF2-40B4-BE49-F238E27FC236}">
                <a16:creationId xmlns:a16="http://schemas.microsoft.com/office/drawing/2014/main" id="{FDE1BA98-A7AA-4134-9202-4863AC6FA968}"/>
              </a:ext>
            </a:extLst>
          </p:cNvPr>
          <p:cNvPicPr>
            <a:picLocks noChangeAspect="1"/>
          </p:cNvPicPr>
          <p:nvPr/>
        </p:nvPicPr>
        <p:blipFill>
          <a:blip r:embed="rId3"/>
          <a:stretch>
            <a:fillRect/>
          </a:stretch>
        </p:blipFill>
        <p:spPr>
          <a:xfrm>
            <a:off x="186520" y="1447481"/>
            <a:ext cx="6982799" cy="4572638"/>
          </a:xfrm>
          <a:prstGeom prst="rect">
            <a:avLst/>
          </a:prstGeom>
        </p:spPr>
      </p:pic>
      <p:sp>
        <p:nvSpPr>
          <p:cNvPr id="4" name="文本框 3">
            <a:extLst>
              <a:ext uri="{FF2B5EF4-FFF2-40B4-BE49-F238E27FC236}">
                <a16:creationId xmlns:a16="http://schemas.microsoft.com/office/drawing/2014/main" id="{5D335E1C-906E-4E3B-ACBC-101DB514F7C7}"/>
              </a:ext>
            </a:extLst>
          </p:cNvPr>
          <p:cNvSpPr txBox="1"/>
          <p:nvPr/>
        </p:nvSpPr>
        <p:spPr>
          <a:xfrm>
            <a:off x="7559040" y="1838960"/>
            <a:ext cx="2956560" cy="1200329"/>
          </a:xfrm>
          <a:prstGeom prst="rect">
            <a:avLst/>
          </a:prstGeom>
          <a:noFill/>
        </p:spPr>
        <p:txBody>
          <a:bodyPr wrap="square" rtlCol="0">
            <a:spAutoFit/>
          </a:bodyPr>
          <a:lstStyle/>
          <a:p>
            <a:r>
              <a:rPr lang="en-US" altLang="zh-CN" dirty="0"/>
              <a:t>Head.py/Class </a:t>
            </a:r>
            <a:r>
              <a:rPr lang="en-US" altLang="zh-CN" dirty="0" err="1"/>
              <a:t>DynamicHead</a:t>
            </a:r>
            <a:endParaRPr lang="en-US" altLang="zh-CN" dirty="0"/>
          </a:p>
          <a:p>
            <a:r>
              <a:rPr lang="en-US" altLang="zh-CN" dirty="0" err="1"/>
              <a:t>Head_series</a:t>
            </a:r>
            <a:endParaRPr lang="en-US" altLang="zh-CN" dirty="0"/>
          </a:p>
          <a:p>
            <a:r>
              <a:rPr lang="en-US" altLang="zh-CN" dirty="0" err="1"/>
              <a:t>Num_head</a:t>
            </a:r>
            <a:endParaRPr lang="en-US" altLang="zh-CN" dirty="0"/>
          </a:p>
          <a:p>
            <a:endParaRPr lang="zh-CN" altLang="en-US" dirty="0"/>
          </a:p>
        </p:txBody>
      </p:sp>
      <p:pic>
        <p:nvPicPr>
          <p:cNvPr id="7" name="图片 6">
            <a:extLst>
              <a:ext uri="{FF2B5EF4-FFF2-40B4-BE49-F238E27FC236}">
                <a16:creationId xmlns:a16="http://schemas.microsoft.com/office/drawing/2014/main" id="{7B53DD17-13B6-4173-B911-FF6DAF289658}"/>
              </a:ext>
            </a:extLst>
          </p:cNvPr>
          <p:cNvPicPr>
            <a:picLocks noChangeAspect="1"/>
          </p:cNvPicPr>
          <p:nvPr/>
        </p:nvPicPr>
        <p:blipFill>
          <a:blip r:embed="rId4"/>
          <a:stretch>
            <a:fillRect/>
          </a:stretch>
        </p:blipFill>
        <p:spPr>
          <a:xfrm>
            <a:off x="304689" y="5907654"/>
            <a:ext cx="10688542" cy="790685"/>
          </a:xfrm>
          <a:prstGeom prst="rect">
            <a:avLst/>
          </a:prstGeom>
        </p:spPr>
      </p:pic>
    </p:spTree>
    <p:extLst>
      <p:ext uri="{BB962C8B-B14F-4D97-AF65-F5344CB8AC3E}">
        <p14:creationId xmlns:p14="http://schemas.microsoft.com/office/powerpoint/2010/main" val="802837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4. Experiment——Ablation Study</a:t>
            </a:r>
            <a:endParaRPr lang="zh-CN" altLang="en-US" dirty="0"/>
          </a:p>
        </p:txBody>
      </p:sp>
      <p:sp>
        <p:nvSpPr>
          <p:cNvPr id="3" name="文本框 2">
            <a:extLst>
              <a:ext uri="{FF2B5EF4-FFF2-40B4-BE49-F238E27FC236}">
                <a16:creationId xmlns:a16="http://schemas.microsoft.com/office/drawing/2014/main" id="{05A1B49E-0E84-42C5-AADB-C53F94CD69C6}"/>
              </a:ext>
            </a:extLst>
          </p:cNvPr>
          <p:cNvSpPr txBox="1"/>
          <p:nvPr/>
        </p:nvSpPr>
        <p:spPr>
          <a:xfrm>
            <a:off x="1483360" y="1381760"/>
            <a:ext cx="922528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Random seeds</a:t>
            </a:r>
          </a:p>
          <a:p>
            <a:pPr marL="742950" lvl="1" indent="-285750">
              <a:buFont typeface="Arial" panose="020B0604020202020204" pitchFamily="34" charset="0"/>
              <a:buChar char="•"/>
            </a:pPr>
            <a:r>
              <a:rPr lang="zh-CN" altLang="en-US" dirty="0"/>
              <a:t>探究推理阶段开始时随机框进行输入的随机种子对模型的影响。我们用</a:t>
            </a:r>
            <a:r>
              <a:rPr lang="en-US" altLang="zh-CN" dirty="0"/>
              <a:t>10</a:t>
            </a:r>
            <a:r>
              <a:rPr lang="zh-CN" altLang="en-US" dirty="0"/>
              <a:t>个不同的随机种子来评估每个模型实例，以衡量性能的分布，大多数评价结果分布接近</a:t>
            </a:r>
            <a:r>
              <a:rPr lang="en-US" altLang="zh-CN" dirty="0"/>
              <a:t>45.7 AP</a:t>
            </a:r>
            <a:r>
              <a:rPr lang="zh-CN" altLang="en-US" dirty="0"/>
              <a:t>。说明</a:t>
            </a:r>
            <a:r>
              <a:rPr lang="en-US" altLang="zh-CN" dirty="0" err="1"/>
              <a:t>DiffusionDet</a:t>
            </a:r>
            <a:r>
              <a:rPr lang="zh-CN" altLang="en-US" dirty="0"/>
              <a:t>对随机盒具有鲁棒性，并能产生可靠的结果。</a:t>
            </a:r>
          </a:p>
        </p:txBody>
      </p:sp>
      <p:pic>
        <p:nvPicPr>
          <p:cNvPr id="4" name="图片 3">
            <a:extLst>
              <a:ext uri="{FF2B5EF4-FFF2-40B4-BE49-F238E27FC236}">
                <a16:creationId xmlns:a16="http://schemas.microsoft.com/office/drawing/2014/main" id="{01966205-2ADA-4BF5-96C9-AB7C8D2AD30F}"/>
              </a:ext>
            </a:extLst>
          </p:cNvPr>
          <p:cNvPicPr>
            <a:picLocks noChangeAspect="1"/>
          </p:cNvPicPr>
          <p:nvPr/>
        </p:nvPicPr>
        <p:blipFill>
          <a:blip r:embed="rId3"/>
          <a:stretch>
            <a:fillRect/>
          </a:stretch>
        </p:blipFill>
        <p:spPr>
          <a:xfrm>
            <a:off x="2654872" y="2683917"/>
            <a:ext cx="6722807" cy="4026620"/>
          </a:xfrm>
          <a:prstGeom prst="rect">
            <a:avLst/>
          </a:prstGeom>
        </p:spPr>
      </p:pic>
    </p:spTree>
    <p:extLst>
      <p:ext uri="{BB962C8B-B14F-4D97-AF65-F5344CB8AC3E}">
        <p14:creationId xmlns:p14="http://schemas.microsoft.com/office/powerpoint/2010/main" val="3595638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3448050" y="555003"/>
            <a:ext cx="7717790" cy="546661"/>
          </a:xfrm>
        </p:spPr>
        <p:txBody>
          <a:bodyPr>
            <a:normAutofit fontScale="85000" lnSpcReduction="10000"/>
          </a:bodyPr>
          <a:lstStyle/>
          <a:p>
            <a:r>
              <a:rPr lang="en-US" altLang="zh-CN" dirty="0"/>
              <a:t>4. Experiment——Full-tuning on </a:t>
            </a:r>
            <a:r>
              <a:rPr lang="en-US" altLang="zh-CN" dirty="0" err="1"/>
              <a:t>CrowdHuman</a:t>
            </a:r>
            <a:endParaRPr lang="zh-CN" altLang="en-US" dirty="0"/>
          </a:p>
        </p:txBody>
      </p:sp>
      <p:pic>
        <p:nvPicPr>
          <p:cNvPr id="3" name="图片 2">
            <a:extLst>
              <a:ext uri="{FF2B5EF4-FFF2-40B4-BE49-F238E27FC236}">
                <a16:creationId xmlns:a16="http://schemas.microsoft.com/office/drawing/2014/main" id="{6C654AD6-1805-4DA0-9DF9-C5D853B80D4B}"/>
              </a:ext>
            </a:extLst>
          </p:cNvPr>
          <p:cNvPicPr>
            <a:picLocks noChangeAspect="1"/>
          </p:cNvPicPr>
          <p:nvPr/>
        </p:nvPicPr>
        <p:blipFill>
          <a:blip r:embed="rId3"/>
          <a:stretch>
            <a:fillRect/>
          </a:stretch>
        </p:blipFill>
        <p:spPr>
          <a:xfrm>
            <a:off x="2349460" y="1765159"/>
            <a:ext cx="6595630" cy="3954921"/>
          </a:xfrm>
          <a:prstGeom prst="rect">
            <a:avLst/>
          </a:prstGeom>
        </p:spPr>
      </p:pic>
    </p:spTree>
    <p:extLst>
      <p:ext uri="{BB962C8B-B14F-4D97-AF65-F5344CB8AC3E}">
        <p14:creationId xmlns:p14="http://schemas.microsoft.com/office/powerpoint/2010/main" val="735636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Abstract</a:t>
            </a:r>
            <a:endParaRPr lang="zh-CN" altLang="en-US" dirty="0"/>
          </a:p>
        </p:txBody>
      </p:sp>
      <p:sp>
        <p:nvSpPr>
          <p:cNvPr id="3" name="文本框 2">
            <a:extLst>
              <a:ext uri="{FF2B5EF4-FFF2-40B4-BE49-F238E27FC236}">
                <a16:creationId xmlns:a16="http://schemas.microsoft.com/office/drawing/2014/main" id="{E1879221-342B-470B-9C09-7BF72ADCA31A}"/>
              </a:ext>
            </a:extLst>
          </p:cNvPr>
          <p:cNvSpPr txBox="1"/>
          <p:nvPr/>
        </p:nvSpPr>
        <p:spPr>
          <a:xfrm>
            <a:off x="1911483" y="1510789"/>
            <a:ext cx="8369034" cy="44422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err="1"/>
              <a:t>DiffusionDet</a:t>
            </a:r>
            <a:r>
              <a:rPr lang="en-US" altLang="zh-CN" dirty="0"/>
              <a:t>(</a:t>
            </a:r>
            <a:r>
              <a:rPr lang="zh-CN" altLang="en-US" dirty="0"/>
              <a:t>扩散检测器</a:t>
            </a:r>
            <a:r>
              <a:rPr lang="en-US" altLang="zh-CN" dirty="0"/>
              <a:t>)——</a:t>
            </a:r>
            <a:r>
              <a:rPr lang="zh-CN" altLang="en-US" dirty="0"/>
              <a:t>一个新的框架： 将目标检测模拟为一个从噪声框到目标框的去噪扩散的过程。</a:t>
            </a:r>
            <a:endParaRPr lang="en-US" altLang="zh-CN" dirty="0"/>
          </a:p>
          <a:p>
            <a:pPr marL="285750" indent="-285750">
              <a:lnSpc>
                <a:spcPct val="200000"/>
              </a:lnSpc>
              <a:buFont typeface="Arial" panose="020B0604020202020204" pitchFamily="34" charset="0"/>
              <a:buChar char="•"/>
            </a:pPr>
            <a:r>
              <a:rPr lang="zh-CN" altLang="en-US" dirty="0"/>
              <a:t>在训练阶段，目标框从真实标签扩散到随机分布的，模型就是要学习逆转这一噪声的过程</a:t>
            </a:r>
            <a:endParaRPr lang="en-US" altLang="zh-CN" dirty="0"/>
          </a:p>
          <a:p>
            <a:pPr marL="285750" indent="-285750">
              <a:lnSpc>
                <a:spcPct val="200000"/>
              </a:lnSpc>
              <a:buFont typeface="Arial" panose="020B0604020202020204" pitchFamily="34" charset="0"/>
              <a:buChar char="•"/>
            </a:pPr>
            <a:r>
              <a:rPr lang="zh-CN" altLang="en-US" dirty="0"/>
              <a:t>在推理过程，模型会循序渐进地把一组随机生成的框精细化成输出结果。</a:t>
            </a:r>
            <a:endParaRPr lang="en-US" altLang="zh-CN" dirty="0"/>
          </a:p>
          <a:p>
            <a:pPr marL="285750" indent="-285750">
              <a:lnSpc>
                <a:spcPct val="200000"/>
              </a:lnSpc>
              <a:buFont typeface="Arial" panose="020B0604020202020204" pitchFamily="34" charset="0"/>
              <a:buChar char="•"/>
            </a:pPr>
            <a:r>
              <a:rPr lang="zh-CN" altLang="en-US" dirty="0"/>
              <a:t>优点：灵活性比较好，使得框的数量和迭代评估成为可能</a:t>
            </a:r>
            <a:endParaRPr lang="en-US" altLang="zh-CN" dirty="0"/>
          </a:p>
          <a:p>
            <a:pPr marL="285750" indent="-285750">
              <a:lnSpc>
                <a:spcPct val="200000"/>
              </a:lnSpc>
              <a:buFont typeface="Arial" panose="020B0604020202020204" pitchFamily="34" charset="0"/>
              <a:buChar char="•"/>
            </a:pPr>
            <a:r>
              <a:rPr lang="zh-CN" altLang="en-US" dirty="0"/>
              <a:t>实验证明比之前著名的检测器表现都要好，比如在</a:t>
            </a:r>
            <a:r>
              <a:rPr lang="en-US" altLang="zh-CN" dirty="0" err="1"/>
              <a:t>CrowdHu</a:t>
            </a:r>
            <a:r>
              <a:rPr lang="en-US" altLang="zh-CN" dirty="0"/>
              <a:t>-man</a:t>
            </a:r>
            <a:r>
              <a:rPr lang="zh-CN" altLang="en-US" dirty="0"/>
              <a:t>数据集上，</a:t>
            </a:r>
            <a:r>
              <a:rPr lang="en-US" altLang="zh-CN" dirty="0" err="1"/>
              <a:t>DiffusionDet</a:t>
            </a:r>
            <a:r>
              <a:rPr lang="zh-CN" altLang="en-US" dirty="0"/>
              <a:t>在评估时用更多的框和迭代步骤，获得了</a:t>
            </a:r>
            <a:r>
              <a:rPr lang="en-US" altLang="zh-CN" dirty="0"/>
              <a:t>5.3 AP and 4.8 AP</a:t>
            </a:r>
            <a:r>
              <a:rPr lang="zh-CN" altLang="en-US" dirty="0"/>
              <a:t>的增益。</a:t>
            </a:r>
          </a:p>
        </p:txBody>
      </p:sp>
    </p:spTree>
    <p:extLst>
      <p:ext uri="{BB962C8B-B14F-4D97-AF65-F5344CB8AC3E}">
        <p14:creationId xmlns:p14="http://schemas.microsoft.com/office/powerpoint/2010/main" val="2295779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5. Conclusion</a:t>
            </a:r>
            <a:endParaRPr lang="zh-CN" altLang="en-US" dirty="0"/>
          </a:p>
        </p:txBody>
      </p:sp>
      <p:sp>
        <p:nvSpPr>
          <p:cNvPr id="3" name="文本框 2">
            <a:extLst>
              <a:ext uri="{FF2B5EF4-FFF2-40B4-BE49-F238E27FC236}">
                <a16:creationId xmlns:a16="http://schemas.microsoft.com/office/drawing/2014/main" id="{C34634FF-6AEB-48CB-9CEF-5C6894E8CD7F}"/>
              </a:ext>
            </a:extLst>
          </p:cNvPr>
          <p:cNvSpPr txBox="1"/>
          <p:nvPr/>
        </p:nvSpPr>
        <p:spPr>
          <a:xfrm>
            <a:off x="1544320" y="2201087"/>
            <a:ext cx="9103360" cy="2122376"/>
          </a:xfrm>
          <a:prstGeom prst="rect">
            <a:avLst/>
          </a:prstGeom>
          <a:noFill/>
        </p:spPr>
        <p:txBody>
          <a:bodyPr wrap="square" rtlCol="0">
            <a:spAutoFit/>
          </a:bodyPr>
          <a:lstStyle/>
          <a:p>
            <a:pPr>
              <a:lnSpc>
                <a:spcPct val="150000"/>
              </a:lnSpc>
            </a:pPr>
            <a:r>
              <a:rPr lang="zh-CN" altLang="en-US" dirty="0"/>
              <a:t>         在这项工作中，我们提出了一种新的检测范式，</a:t>
            </a:r>
            <a:r>
              <a:rPr lang="en-US" altLang="zh-CN" dirty="0" err="1"/>
              <a:t>DiffusionDet</a:t>
            </a:r>
            <a:r>
              <a:rPr lang="zh-CN" altLang="en-US" dirty="0"/>
              <a:t>，通过将目标检测视为一个从噪声盒子到目标盒子的去噪扩散过程。我们的</a:t>
            </a:r>
            <a:r>
              <a:rPr lang="en-US" altLang="zh-CN" dirty="0"/>
              <a:t>noise-to-box</a:t>
            </a:r>
            <a:r>
              <a:rPr lang="zh-CN" altLang="en-US" dirty="0"/>
              <a:t>的</a:t>
            </a:r>
            <a:r>
              <a:rPr lang="en-US" altLang="zh-CN" dirty="0"/>
              <a:t>pipeline</a:t>
            </a:r>
            <a:r>
              <a:rPr lang="zh-CN" altLang="en-US" dirty="0"/>
              <a:t>有几个吸引人的特性，包括盒子的动态数量和迭代评估，使我们能够使用相同的网络参数来进行灵活的评估，而不需要重新训练模型。基准实验表明，与目前著名的检测器相比，</a:t>
            </a:r>
            <a:r>
              <a:rPr lang="en-US" altLang="zh-CN" dirty="0"/>
              <a:t> </a:t>
            </a:r>
            <a:r>
              <a:rPr lang="en-US" altLang="zh-CN" dirty="0" err="1"/>
              <a:t>DiffusionDet</a:t>
            </a:r>
            <a:r>
              <a:rPr lang="zh-CN" altLang="en-US" dirty="0"/>
              <a:t>取得了良好的性能。</a:t>
            </a:r>
          </a:p>
        </p:txBody>
      </p:sp>
    </p:spTree>
    <p:extLst>
      <p:ext uri="{BB962C8B-B14F-4D97-AF65-F5344CB8AC3E}">
        <p14:creationId xmlns:p14="http://schemas.microsoft.com/office/powerpoint/2010/main" val="4090195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cstate="email">
            <a:extLst>
              <a:ext uri="{28A0092B-C50C-407E-A947-70E740481C1C}">
                <a14:useLocalDpi xmlns:a14="http://schemas.microsoft.com/office/drawing/2010/main"/>
              </a:ext>
            </a:extLst>
          </a:blip>
          <a:srcRect l="-2830" t="-2596"/>
          <a:stretch/>
        </p:blipFill>
        <p:spPr>
          <a:xfrm>
            <a:off x="5961335" y="3846315"/>
            <a:ext cx="6230665" cy="3011685"/>
          </a:xfrm>
          <a:prstGeom prst="rect">
            <a:avLst/>
          </a:prstGeom>
        </p:spPr>
      </p:pic>
      <p:sp>
        <p:nvSpPr>
          <p:cNvPr id="2" name="矩形 1"/>
          <p:cNvSpPr/>
          <p:nvPr/>
        </p:nvSpPr>
        <p:spPr>
          <a:xfrm>
            <a:off x="0" y="2349000"/>
            <a:ext cx="8763000" cy="2160000"/>
          </a:xfrm>
          <a:prstGeom prst="rect">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1234440" y="2797314"/>
            <a:ext cx="7239000" cy="707886"/>
          </a:xfrm>
          <a:prstGeom prst="rect">
            <a:avLst/>
          </a:prstGeom>
          <a:noFill/>
        </p:spPr>
        <p:txBody>
          <a:bodyPr wrap="square" rtlCol="0">
            <a:spAutoFit/>
          </a:bodyPr>
          <a:lstStyle/>
          <a:p>
            <a:pPr algn="r"/>
            <a:r>
              <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谢谢聆听！</a:t>
            </a:r>
          </a:p>
        </p:txBody>
      </p:sp>
      <p:sp>
        <p:nvSpPr>
          <p:cNvPr id="4" name="文本框 3"/>
          <p:cNvSpPr txBox="1"/>
          <p:nvPr/>
        </p:nvSpPr>
        <p:spPr>
          <a:xfrm>
            <a:off x="1234440" y="3642360"/>
            <a:ext cx="7239000" cy="369332"/>
          </a:xfrm>
          <a:prstGeom prst="rect">
            <a:avLst/>
          </a:prstGeom>
          <a:noFill/>
        </p:spPr>
        <p:txBody>
          <a:bodyPr wrap="square" rtlCol="0">
            <a:spAutoFit/>
          </a:bodyPr>
          <a:lstStyle/>
          <a:p>
            <a:pPr algn="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Thanks for listening</a:t>
            </a:r>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a:t>
            </a:r>
          </a:p>
        </p:txBody>
      </p:sp>
      <p:cxnSp>
        <p:nvCxnSpPr>
          <p:cNvPr id="5" name="直接连接符 4"/>
          <p:cNvCxnSpPr/>
          <p:nvPr/>
        </p:nvCxnSpPr>
        <p:spPr>
          <a:xfrm>
            <a:off x="3307080" y="3566160"/>
            <a:ext cx="51663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69813" y="2566003"/>
            <a:ext cx="1725994" cy="1725994"/>
          </a:xfrm>
          <a:prstGeom prst="rect">
            <a:avLst/>
          </a:prstGeom>
        </p:spPr>
      </p:pic>
      <p:sp>
        <p:nvSpPr>
          <p:cNvPr id="13" name="矩形 12"/>
          <p:cNvSpPr/>
          <p:nvPr/>
        </p:nvSpPr>
        <p:spPr>
          <a:xfrm>
            <a:off x="10767432" y="2349000"/>
            <a:ext cx="1424568" cy="2160000"/>
          </a:xfrm>
          <a:prstGeom prst="rect">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494476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1. Introduction</a:t>
            </a:r>
            <a:endParaRPr lang="zh-CN" altLang="en-US" dirty="0"/>
          </a:p>
        </p:txBody>
      </p:sp>
      <p:sp>
        <p:nvSpPr>
          <p:cNvPr id="3" name="文本框 2">
            <a:extLst>
              <a:ext uri="{FF2B5EF4-FFF2-40B4-BE49-F238E27FC236}">
                <a16:creationId xmlns:a16="http://schemas.microsoft.com/office/drawing/2014/main" id="{57F290E7-E266-4144-B86B-A12E31605AF8}"/>
              </a:ext>
            </a:extLst>
          </p:cNvPr>
          <p:cNvSpPr txBox="1"/>
          <p:nvPr/>
        </p:nvSpPr>
        <p:spPr>
          <a:xfrm>
            <a:off x="1579418" y="1672936"/>
            <a:ext cx="7273637" cy="389273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dirty="0"/>
              <a:t>介绍了目标检测任务</a:t>
            </a:r>
            <a:endParaRPr lang="en-US" altLang="zh-CN" dirty="0"/>
          </a:p>
          <a:p>
            <a:pPr marL="285750" indent="-285750">
              <a:lnSpc>
                <a:spcPct val="200000"/>
              </a:lnSpc>
              <a:buFont typeface="Arial" panose="020B0604020202020204" pitchFamily="34" charset="0"/>
              <a:buChar char="•"/>
            </a:pPr>
            <a:r>
              <a:rPr lang="en-US" altLang="zh-CN" dirty="0"/>
              <a:t>Modern object detection approaches</a:t>
            </a:r>
          </a:p>
          <a:p>
            <a:pPr marL="742950" lvl="1" indent="-285750">
              <a:lnSpc>
                <a:spcPct val="200000"/>
              </a:lnSpc>
              <a:buFont typeface="Arial" panose="020B0604020202020204" pitchFamily="34" charset="0"/>
              <a:buChar char="•"/>
            </a:pPr>
            <a:r>
              <a:rPr lang="en-US" altLang="zh-CN" dirty="0"/>
              <a:t>empirical object priors </a:t>
            </a:r>
            <a:r>
              <a:rPr lang="zh-CN" altLang="en-US" dirty="0"/>
              <a:t>经验目标先验</a:t>
            </a:r>
            <a:endParaRPr lang="en-US" altLang="zh-CN" dirty="0"/>
          </a:p>
          <a:p>
            <a:pPr marL="1200150" lvl="2" indent="-285750">
              <a:lnSpc>
                <a:spcPct val="200000"/>
              </a:lnSpc>
              <a:buFont typeface="Arial" panose="020B0604020202020204" pitchFamily="34" charset="0"/>
              <a:buChar char="•"/>
            </a:pPr>
            <a:r>
              <a:rPr lang="zh-CN" altLang="en-US" dirty="0"/>
              <a:t>回归和分类来解决检测任务，如滑动窗口</a:t>
            </a:r>
            <a:r>
              <a:rPr lang="en-US" altLang="zh-CN" dirty="0"/>
              <a:t>[28,80]</a:t>
            </a:r>
            <a:r>
              <a:rPr lang="zh-CN" altLang="en-US" dirty="0"/>
              <a:t>、区域建议</a:t>
            </a:r>
            <a:r>
              <a:rPr lang="en-US" altLang="zh-CN" dirty="0"/>
              <a:t>[27,74]</a:t>
            </a:r>
            <a:r>
              <a:rPr lang="zh-CN" altLang="en-US" dirty="0"/>
              <a:t>、锚框</a:t>
            </a:r>
            <a:r>
              <a:rPr lang="en-US" altLang="zh-CN" dirty="0"/>
              <a:t>[56,72]</a:t>
            </a:r>
            <a:r>
              <a:rPr lang="zh-CN" altLang="en-US" dirty="0"/>
              <a:t>和参考点</a:t>
            </a:r>
            <a:endParaRPr lang="en-US" altLang="zh-CN" dirty="0"/>
          </a:p>
          <a:p>
            <a:pPr marL="742950" lvl="1" indent="-285750">
              <a:lnSpc>
                <a:spcPct val="200000"/>
              </a:lnSpc>
              <a:buFont typeface="Arial" panose="020B0604020202020204" pitchFamily="34" charset="0"/>
              <a:buChar char="•"/>
            </a:pPr>
            <a:r>
              <a:rPr lang="zh-CN" altLang="en-US" dirty="0"/>
              <a:t>可学习的</a:t>
            </a:r>
            <a:r>
              <a:rPr lang="en-US" altLang="zh-CN" dirty="0"/>
              <a:t>object query</a:t>
            </a:r>
          </a:p>
          <a:p>
            <a:pPr marL="1200150" lvl="2" indent="-285750">
              <a:lnSpc>
                <a:spcPct val="200000"/>
              </a:lnSpc>
              <a:buFont typeface="Arial" panose="020B0604020202020204" pitchFamily="34" charset="0"/>
              <a:buChar char="•"/>
            </a:pPr>
            <a:r>
              <a:rPr lang="en-US" altLang="zh-CN" dirty="0"/>
              <a:t>DETR</a:t>
            </a:r>
          </a:p>
        </p:txBody>
      </p:sp>
    </p:spTree>
    <p:extLst>
      <p:ext uri="{BB962C8B-B14F-4D97-AF65-F5344CB8AC3E}">
        <p14:creationId xmlns:p14="http://schemas.microsoft.com/office/powerpoint/2010/main" val="2560421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1. Introduction</a:t>
            </a:r>
            <a:endParaRPr lang="zh-CN" altLang="en-US" dirty="0"/>
          </a:p>
        </p:txBody>
      </p:sp>
      <p:sp>
        <p:nvSpPr>
          <p:cNvPr id="3" name="文本框 2">
            <a:extLst>
              <a:ext uri="{FF2B5EF4-FFF2-40B4-BE49-F238E27FC236}">
                <a16:creationId xmlns:a16="http://schemas.microsoft.com/office/drawing/2014/main" id="{9770AEFF-7FAD-4657-9C57-1998E88800EE}"/>
              </a:ext>
            </a:extLst>
          </p:cNvPr>
          <p:cNvSpPr txBox="1"/>
          <p:nvPr/>
        </p:nvSpPr>
        <p:spPr>
          <a:xfrm>
            <a:off x="1001948" y="1478605"/>
            <a:ext cx="8696527" cy="646331"/>
          </a:xfrm>
          <a:prstGeom prst="rect">
            <a:avLst/>
          </a:prstGeom>
          <a:noFill/>
        </p:spPr>
        <p:txBody>
          <a:bodyPr wrap="square" rtlCol="0">
            <a:spAutoFit/>
          </a:bodyPr>
          <a:lstStyle/>
          <a:p>
            <a:r>
              <a:rPr lang="zh-CN" altLang="en-US" dirty="0"/>
              <a:t>文章提出了一种从噪声框一步步精细化到目标框的方法，这种方法没有需要优化的参数，也不需要启发式的目标和可学习的询问。</a:t>
            </a:r>
          </a:p>
        </p:txBody>
      </p:sp>
      <p:pic>
        <p:nvPicPr>
          <p:cNvPr id="4" name="图片 3">
            <a:extLst>
              <a:ext uri="{FF2B5EF4-FFF2-40B4-BE49-F238E27FC236}">
                <a16:creationId xmlns:a16="http://schemas.microsoft.com/office/drawing/2014/main" id="{43B93A94-9C4D-4823-A4FA-3C5D4DE9F74D}"/>
              </a:ext>
            </a:extLst>
          </p:cNvPr>
          <p:cNvPicPr>
            <a:picLocks noChangeAspect="1"/>
          </p:cNvPicPr>
          <p:nvPr/>
        </p:nvPicPr>
        <p:blipFill>
          <a:blip r:embed="rId3"/>
          <a:stretch>
            <a:fillRect/>
          </a:stretch>
        </p:blipFill>
        <p:spPr>
          <a:xfrm>
            <a:off x="1486331" y="2628336"/>
            <a:ext cx="7492298" cy="3333964"/>
          </a:xfrm>
          <a:prstGeom prst="rect">
            <a:avLst/>
          </a:prstGeom>
        </p:spPr>
      </p:pic>
    </p:spTree>
    <p:extLst>
      <p:ext uri="{BB962C8B-B14F-4D97-AF65-F5344CB8AC3E}">
        <p14:creationId xmlns:p14="http://schemas.microsoft.com/office/powerpoint/2010/main" val="3043718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1. Introduction</a:t>
            </a:r>
            <a:endParaRPr lang="zh-CN" altLang="en-US" dirty="0"/>
          </a:p>
        </p:txBody>
      </p:sp>
      <p:pic>
        <p:nvPicPr>
          <p:cNvPr id="5" name="图片 4">
            <a:extLst>
              <a:ext uri="{FF2B5EF4-FFF2-40B4-BE49-F238E27FC236}">
                <a16:creationId xmlns:a16="http://schemas.microsoft.com/office/drawing/2014/main" id="{4EFBEC35-BC6B-48B0-82F1-745F1AC32E98}"/>
              </a:ext>
            </a:extLst>
          </p:cNvPr>
          <p:cNvPicPr>
            <a:picLocks noChangeAspect="1"/>
          </p:cNvPicPr>
          <p:nvPr/>
        </p:nvPicPr>
        <p:blipFill>
          <a:blip r:embed="rId3"/>
          <a:stretch>
            <a:fillRect/>
          </a:stretch>
        </p:blipFill>
        <p:spPr>
          <a:xfrm>
            <a:off x="1873679" y="1468648"/>
            <a:ext cx="6989765" cy="4860483"/>
          </a:xfrm>
          <a:prstGeom prst="rect">
            <a:avLst/>
          </a:prstGeom>
        </p:spPr>
      </p:pic>
    </p:spTree>
    <p:extLst>
      <p:ext uri="{BB962C8B-B14F-4D97-AF65-F5344CB8AC3E}">
        <p14:creationId xmlns:p14="http://schemas.microsoft.com/office/powerpoint/2010/main" val="3055341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1. Introduction</a:t>
            </a:r>
            <a:endParaRPr lang="zh-CN" altLang="en-US" dirty="0"/>
          </a:p>
        </p:txBody>
      </p:sp>
      <p:sp>
        <p:nvSpPr>
          <p:cNvPr id="3" name="文本框 2">
            <a:extLst>
              <a:ext uri="{FF2B5EF4-FFF2-40B4-BE49-F238E27FC236}">
                <a16:creationId xmlns:a16="http://schemas.microsoft.com/office/drawing/2014/main" id="{0C6D7F59-2AF6-4C84-ABD5-B4022769AACE}"/>
              </a:ext>
            </a:extLst>
          </p:cNvPr>
          <p:cNvSpPr txBox="1"/>
          <p:nvPr/>
        </p:nvSpPr>
        <p:spPr>
          <a:xfrm>
            <a:off x="1772865" y="2038876"/>
            <a:ext cx="8908990" cy="3334246"/>
          </a:xfrm>
          <a:prstGeom prst="rect">
            <a:avLst/>
          </a:prstGeom>
          <a:noFill/>
        </p:spPr>
        <p:txBody>
          <a:bodyPr wrap="square" rtlCol="0">
            <a:spAutoFit/>
          </a:bodyPr>
          <a:lstStyle/>
          <a:p>
            <a:pPr>
              <a:lnSpc>
                <a:spcPct val="200000"/>
              </a:lnSpc>
            </a:pPr>
            <a:r>
              <a:rPr lang="zh-CN" altLang="en-US" dirty="0"/>
              <a:t>主要贡献：</a:t>
            </a:r>
            <a:endParaRPr lang="en-US" altLang="zh-CN" dirty="0"/>
          </a:p>
          <a:p>
            <a:pPr marL="285750" indent="-285750">
              <a:lnSpc>
                <a:spcPct val="200000"/>
              </a:lnSpc>
              <a:buFont typeface="Arial" panose="020B0604020202020204" pitchFamily="34" charset="0"/>
              <a:buChar char="•"/>
            </a:pPr>
            <a:r>
              <a:rPr lang="zh-CN" altLang="en-US" dirty="0"/>
              <a:t>将目标检测定义为一个生成式去噪过程，这是据我们所知的第一个将扩散模型应用于目标检测的研究</a:t>
            </a:r>
          </a:p>
          <a:p>
            <a:pPr marL="285750" indent="-285750">
              <a:lnSpc>
                <a:spcPct val="200000"/>
              </a:lnSpc>
              <a:buFont typeface="Arial" panose="020B0604020202020204" pitchFamily="34" charset="0"/>
              <a:buChar char="•"/>
            </a:pPr>
            <a:r>
              <a:rPr lang="zh-CN" altLang="en-US" dirty="0"/>
              <a:t>解偶了训练和评估阶段，用于灵活的边界框设置和可迭代的评估</a:t>
            </a:r>
          </a:p>
          <a:p>
            <a:pPr marL="285750" indent="-285750">
              <a:lnSpc>
                <a:spcPct val="200000"/>
              </a:lnSpc>
              <a:buFont typeface="Arial" panose="020B0604020202020204" pitchFamily="34" charset="0"/>
              <a:buChar char="•"/>
            </a:pPr>
            <a:r>
              <a:rPr lang="zh-CN" altLang="en-US" dirty="0"/>
              <a:t>在</a:t>
            </a:r>
            <a:r>
              <a:rPr lang="en-US" altLang="zh-CN" dirty="0"/>
              <a:t>COCO</a:t>
            </a:r>
            <a:r>
              <a:rPr lang="zh-CN" altLang="en-US" dirty="0"/>
              <a:t>、</a:t>
            </a:r>
            <a:r>
              <a:rPr lang="en-US" altLang="zh-CN" dirty="0"/>
              <a:t>Crowd-Human</a:t>
            </a:r>
            <a:r>
              <a:rPr lang="zh-CN" altLang="en-US" dirty="0"/>
              <a:t>和</a:t>
            </a:r>
            <a:r>
              <a:rPr lang="en-US" altLang="zh-CN" dirty="0"/>
              <a:t>LVIS</a:t>
            </a:r>
            <a:r>
              <a:rPr lang="zh-CN" altLang="en-US" dirty="0"/>
              <a:t>数据集上的表现，</a:t>
            </a:r>
            <a:r>
              <a:rPr lang="en-US" altLang="zh-CN" dirty="0" err="1"/>
              <a:t>DiffusionDet</a:t>
            </a:r>
            <a:r>
              <a:rPr lang="zh-CN" altLang="en-US" dirty="0"/>
              <a:t>和目前成熟的检测器相比取得了更好的性能</a:t>
            </a:r>
          </a:p>
        </p:txBody>
      </p:sp>
    </p:spTree>
    <p:extLst>
      <p:ext uri="{BB962C8B-B14F-4D97-AF65-F5344CB8AC3E}">
        <p14:creationId xmlns:p14="http://schemas.microsoft.com/office/powerpoint/2010/main" val="1027332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2. Related work</a:t>
            </a:r>
            <a:endParaRPr lang="zh-CN" altLang="en-US" dirty="0"/>
          </a:p>
        </p:txBody>
      </p:sp>
      <p:sp>
        <p:nvSpPr>
          <p:cNvPr id="3" name="文本框 2">
            <a:extLst>
              <a:ext uri="{FF2B5EF4-FFF2-40B4-BE49-F238E27FC236}">
                <a16:creationId xmlns:a16="http://schemas.microsoft.com/office/drawing/2014/main" id="{20881EB4-73C9-44B9-99DC-6C8FAD5D9125}"/>
              </a:ext>
            </a:extLst>
          </p:cNvPr>
          <p:cNvSpPr txBox="1"/>
          <p:nvPr/>
        </p:nvSpPr>
        <p:spPr>
          <a:xfrm>
            <a:off x="1340427" y="1306757"/>
            <a:ext cx="9029699" cy="499624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b="1" dirty="0"/>
              <a:t>Object Detection</a:t>
            </a:r>
          </a:p>
          <a:p>
            <a:pPr marL="285750" indent="-285750">
              <a:lnSpc>
                <a:spcPct val="200000"/>
              </a:lnSpc>
              <a:buFont typeface="Arial" panose="020B0604020202020204" pitchFamily="34" charset="0"/>
              <a:buChar char="•"/>
            </a:pPr>
            <a:r>
              <a:rPr lang="en-US" altLang="zh-CN" b="1" dirty="0"/>
              <a:t>Diffusion Model</a:t>
            </a:r>
          </a:p>
          <a:p>
            <a:pPr marL="742950" lvl="1" indent="-285750">
              <a:lnSpc>
                <a:spcPct val="200000"/>
              </a:lnSpc>
              <a:buFont typeface="Arial" panose="020B0604020202020204" pitchFamily="34" charset="0"/>
              <a:buChar char="•"/>
            </a:pPr>
            <a:r>
              <a:rPr lang="zh-CN" altLang="en-US" dirty="0"/>
              <a:t>作为一类深度生成模型，从随机分布的样本出发，通过逐步去噪的过程恢复数据样本</a:t>
            </a:r>
            <a:endParaRPr lang="en-US" altLang="zh-CN" dirty="0"/>
          </a:p>
          <a:p>
            <a:pPr marL="285750" indent="-285750">
              <a:lnSpc>
                <a:spcPct val="200000"/>
              </a:lnSpc>
              <a:buFont typeface="Arial" panose="020B0604020202020204" pitchFamily="34" charset="0"/>
              <a:buChar char="•"/>
            </a:pPr>
            <a:r>
              <a:rPr lang="en-US" altLang="zh-CN" b="1" dirty="0"/>
              <a:t>Diffusion model for perception tasks</a:t>
            </a:r>
          </a:p>
          <a:p>
            <a:pPr marL="742950" lvl="1" indent="-285750">
              <a:lnSpc>
                <a:spcPct val="200000"/>
              </a:lnSpc>
              <a:buFont typeface="Arial" panose="020B0604020202020204" pitchFamily="34" charset="0"/>
              <a:buChar char="•"/>
            </a:pPr>
            <a:r>
              <a:rPr lang="zh-CN" altLang="en-US" dirty="0"/>
              <a:t>扩散模型在图像生成</a:t>
            </a:r>
            <a:r>
              <a:rPr lang="en-US" altLang="zh-CN" dirty="0"/>
              <a:t>[16,38,89]</a:t>
            </a:r>
            <a:r>
              <a:rPr lang="zh-CN" altLang="en-US" dirty="0"/>
              <a:t>方面取得了巨大的成功</a:t>
            </a:r>
            <a:r>
              <a:rPr lang="en-US" altLang="zh-CN" dirty="0"/>
              <a:t>,</a:t>
            </a:r>
          </a:p>
          <a:p>
            <a:pPr marL="742950" lvl="1" indent="-285750">
              <a:lnSpc>
                <a:spcPct val="200000"/>
              </a:lnSpc>
              <a:buFont typeface="Arial" panose="020B0604020202020204" pitchFamily="34" charset="0"/>
              <a:buChar char="•"/>
            </a:pPr>
            <a:r>
              <a:rPr lang="en-US" altLang="zh-CN" dirty="0"/>
              <a:t>Chen</a:t>
            </a:r>
            <a:r>
              <a:rPr lang="zh-CN" altLang="en-US" dirty="0"/>
              <a:t>等</a:t>
            </a:r>
            <a:r>
              <a:rPr lang="en-US" altLang="zh-CN" dirty="0"/>
              <a:t>[13]</a:t>
            </a:r>
            <a:r>
              <a:rPr lang="zh-CN" altLang="en-US" dirty="0"/>
              <a:t>采用</a:t>
            </a:r>
            <a:r>
              <a:rPr lang="en-US" altLang="zh-CN" dirty="0"/>
              <a:t>Diffusion Model[14]</a:t>
            </a:r>
            <a:r>
              <a:rPr lang="zh-CN" altLang="en-US" dirty="0"/>
              <a:t>对图像和视频进行全景分割</a:t>
            </a:r>
            <a:r>
              <a:rPr lang="en-US" altLang="zh-CN" dirty="0"/>
              <a:t>[49]</a:t>
            </a:r>
            <a:r>
              <a:rPr lang="zh-CN" altLang="en-US" dirty="0"/>
              <a:t>。</a:t>
            </a:r>
            <a:endParaRPr lang="en-US" altLang="zh-CN" dirty="0"/>
          </a:p>
          <a:p>
            <a:pPr marL="742950" lvl="1" indent="-285750">
              <a:lnSpc>
                <a:spcPct val="200000"/>
              </a:lnSpc>
              <a:buFont typeface="Arial" panose="020B0604020202020204" pitchFamily="34" charset="0"/>
              <a:buChar char="•"/>
            </a:pPr>
            <a:r>
              <a:rPr lang="zh-CN" altLang="en-US" dirty="0"/>
              <a:t>目前还没有成功地将生成扩散模型应用于目标检测，这是第一个采用扩散模型进行目标检测的工作。</a:t>
            </a:r>
          </a:p>
        </p:txBody>
      </p:sp>
    </p:spTree>
    <p:extLst>
      <p:ext uri="{BB962C8B-B14F-4D97-AF65-F5344CB8AC3E}">
        <p14:creationId xmlns:p14="http://schemas.microsoft.com/office/powerpoint/2010/main" val="4064101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3. Approach——Preliminaries</a:t>
            </a:r>
            <a:endParaRPr lang="zh-CN" altLang="en-US" dirty="0"/>
          </a:p>
        </p:txBody>
      </p:sp>
      <p:sp>
        <p:nvSpPr>
          <p:cNvPr id="3" name="文本框 2">
            <a:extLst>
              <a:ext uri="{FF2B5EF4-FFF2-40B4-BE49-F238E27FC236}">
                <a16:creationId xmlns:a16="http://schemas.microsoft.com/office/drawing/2014/main" id="{DB19A2A2-F04A-4DA9-A379-BFDE68918C3F}"/>
              </a:ext>
            </a:extLst>
          </p:cNvPr>
          <p:cNvSpPr txBox="1"/>
          <p:nvPr/>
        </p:nvSpPr>
        <p:spPr>
          <a:xfrm>
            <a:off x="1714499" y="1880755"/>
            <a:ext cx="8177645" cy="1508105"/>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dirty="0"/>
              <a:t>Objection Detection</a:t>
            </a:r>
          </a:p>
          <a:p>
            <a:pPr marL="742950" lvl="1" indent="-285750">
              <a:buFont typeface="Arial" panose="020B0604020202020204" pitchFamily="34" charset="0"/>
              <a:buChar char="•"/>
            </a:pPr>
            <a:r>
              <a:rPr lang="en-US" altLang="zh-CN" dirty="0"/>
              <a:t>input-target pairs (</a:t>
            </a:r>
            <a:r>
              <a:rPr lang="en-US" altLang="zh-CN" b="1" i="1" dirty="0"/>
              <a:t>x</a:t>
            </a:r>
            <a:r>
              <a:rPr lang="en-US" altLang="zh-CN" i="1" dirty="0"/>
              <a:t>, </a:t>
            </a:r>
            <a:r>
              <a:rPr lang="en-US" altLang="zh-CN" b="1" i="1" dirty="0"/>
              <a:t>b</a:t>
            </a:r>
            <a:r>
              <a:rPr lang="en-US" altLang="zh-CN" i="1" dirty="0"/>
              <a:t>, </a:t>
            </a:r>
            <a:r>
              <a:rPr lang="en-US" altLang="zh-CN" b="1" i="1" dirty="0"/>
              <a:t>c</a:t>
            </a:r>
            <a:r>
              <a:rPr lang="en-US" altLang="zh-CN" dirty="0"/>
              <a:t>)</a:t>
            </a:r>
          </a:p>
          <a:p>
            <a:pPr marL="285750" indent="-285750">
              <a:buFont typeface="Arial" panose="020B0604020202020204" pitchFamily="34" charset="0"/>
              <a:buChar char="•"/>
            </a:pPr>
            <a:r>
              <a:rPr lang="en-US" altLang="zh-CN" b="1" dirty="0"/>
              <a:t>Diffusion model</a:t>
            </a:r>
          </a:p>
          <a:p>
            <a:pPr marL="742950" lvl="1" indent="-285750">
              <a:buFont typeface="Arial" panose="020B0604020202020204" pitchFamily="34" charset="0"/>
              <a:buChar char="•"/>
            </a:pPr>
            <a:r>
              <a:rPr lang="zh-CN" altLang="en-US" dirty="0"/>
              <a:t>一类受非平衡热力学</a:t>
            </a:r>
            <a:r>
              <a:rPr lang="en-US" altLang="zh-CN" dirty="0"/>
              <a:t>[87,88]</a:t>
            </a:r>
            <a:r>
              <a:rPr lang="zh-CN" altLang="en-US" dirty="0"/>
              <a:t>启发的基于可能性的模型。这些模型通过逐步向样本数据中添加噪声，定义了扩散正向过程的马尔可夫链。</a:t>
            </a:r>
          </a:p>
        </p:txBody>
      </p:sp>
      <p:pic>
        <p:nvPicPr>
          <p:cNvPr id="4" name="图片 3">
            <a:extLst>
              <a:ext uri="{FF2B5EF4-FFF2-40B4-BE49-F238E27FC236}">
                <a16:creationId xmlns:a16="http://schemas.microsoft.com/office/drawing/2014/main" id="{81AA3E2B-AEC5-4777-82AD-8A968A095925}"/>
              </a:ext>
            </a:extLst>
          </p:cNvPr>
          <p:cNvPicPr>
            <a:picLocks noChangeAspect="1"/>
          </p:cNvPicPr>
          <p:nvPr/>
        </p:nvPicPr>
        <p:blipFill>
          <a:blip r:embed="rId3"/>
          <a:stretch>
            <a:fillRect/>
          </a:stretch>
        </p:blipFill>
        <p:spPr>
          <a:xfrm>
            <a:off x="3156767" y="3382534"/>
            <a:ext cx="4839375" cy="628738"/>
          </a:xfrm>
          <a:prstGeom prst="rect">
            <a:avLst/>
          </a:prstGeom>
        </p:spPr>
      </p:pic>
      <p:sp>
        <p:nvSpPr>
          <p:cNvPr id="5" name="文本框 4">
            <a:extLst>
              <a:ext uri="{FF2B5EF4-FFF2-40B4-BE49-F238E27FC236}">
                <a16:creationId xmlns:a16="http://schemas.microsoft.com/office/drawing/2014/main" id="{BFDE2225-9C70-4F7E-AC60-2926FB2A814D}"/>
              </a:ext>
            </a:extLst>
          </p:cNvPr>
          <p:cNvSpPr txBox="1"/>
          <p:nvPr/>
        </p:nvSpPr>
        <p:spPr>
          <a:xfrm>
            <a:off x="2223655" y="4114800"/>
            <a:ext cx="742950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在训练阶段</a:t>
            </a:r>
          </a:p>
        </p:txBody>
      </p:sp>
      <p:pic>
        <p:nvPicPr>
          <p:cNvPr id="6" name="图片 5">
            <a:extLst>
              <a:ext uri="{FF2B5EF4-FFF2-40B4-BE49-F238E27FC236}">
                <a16:creationId xmlns:a16="http://schemas.microsoft.com/office/drawing/2014/main" id="{253D0CD1-80D4-46F0-BBF9-2561CC6C20C3}"/>
              </a:ext>
            </a:extLst>
          </p:cNvPr>
          <p:cNvPicPr>
            <a:picLocks noChangeAspect="1"/>
          </p:cNvPicPr>
          <p:nvPr/>
        </p:nvPicPr>
        <p:blipFill>
          <a:blip r:embed="rId4"/>
          <a:stretch>
            <a:fillRect/>
          </a:stretch>
        </p:blipFill>
        <p:spPr>
          <a:xfrm>
            <a:off x="3156767" y="4484132"/>
            <a:ext cx="4324954" cy="857370"/>
          </a:xfrm>
          <a:prstGeom prst="rect">
            <a:avLst/>
          </a:prstGeom>
        </p:spPr>
      </p:pic>
      <p:sp>
        <p:nvSpPr>
          <p:cNvPr id="7" name="文本框 6">
            <a:extLst>
              <a:ext uri="{FF2B5EF4-FFF2-40B4-BE49-F238E27FC236}">
                <a16:creationId xmlns:a16="http://schemas.microsoft.com/office/drawing/2014/main" id="{74D740FF-62C8-411A-99FA-D5631365EA07}"/>
              </a:ext>
            </a:extLst>
          </p:cNvPr>
          <p:cNvSpPr txBox="1"/>
          <p:nvPr/>
        </p:nvSpPr>
        <p:spPr>
          <a:xfrm>
            <a:off x="2223655" y="5341502"/>
            <a:ext cx="217170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推理阶段</a:t>
            </a:r>
          </a:p>
        </p:txBody>
      </p:sp>
      <p:pic>
        <p:nvPicPr>
          <p:cNvPr id="8" name="图片 7">
            <a:extLst>
              <a:ext uri="{FF2B5EF4-FFF2-40B4-BE49-F238E27FC236}">
                <a16:creationId xmlns:a16="http://schemas.microsoft.com/office/drawing/2014/main" id="{663806D9-C9F1-4169-A476-49D745512C9F}"/>
              </a:ext>
            </a:extLst>
          </p:cNvPr>
          <p:cNvPicPr>
            <a:picLocks noChangeAspect="1"/>
          </p:cNvPicPr>
          <p:nvPr/>
        </p:nvPicPr>
        <p:blipFill>
          <a:blip r:embed="rId5"/>
          <a:stretch>
            <a:fillRect/>
          </a:stretch>
        </p:blipFill>
        <p:spPr>
          <a:xfrm>
            <a:off x="3448050" y="6022635"/>
            <a:ext cx="5896798" cy="352474"/>
          </a:xfrm>
          <a:prstGeom prst="rect">
            <a:avLst/>
          </a:prstGeom>
        </p:spPr>
      </p:pic>
    </p:spTree>
    <p:extLst>
      <p:ext uri="{BB962C8B-B14F-4D97-AF65-F5344CB8AC3E}">
        <p14:creationId xmlns:p14="http://schemas.microsoft.com/office/powerpoint/2010/main" val="312244403"/>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5190</TotalTime>
  <Words>2433</Words>
  <Application>Microsoft Office PowerPoint</Application>
  <PresentationFormat>宽屏</PresentationFormat>
  <Paragraphs>164</Paragraphs>
  <Slides>31</Slides>
  <Notes>22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31</vt:i4>
      </vt:variant>
    </vt:vector>
  </HeadingPairs>
  <TitlesOfParts>
    <vt:vector size="39" baseType="lpstr">
      <vt:lpstr>等线</vt:lpstr>
      <vt:lpstr>宋体</vt:lpstr>
      <vt:lpstr>微软雅黑</vt:lpstr>
      <vt:lpstr>Arial</vt:lpstr>
      <vt:lpstr>Calibri</vt:lpstr>
      <vt:lpstr>Calibri Light</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顾建</dc:creator>
  <cp:lastModifiedBy>yzy2000</cp:lastModifiedBy>
  <cp:revision>253</cp:revision>
  <dcterms:created xsi:type="dcterms:W3CDTF">2015-11-22T14:34:47Z</dcterms:created>
  <dcterms:modified xsi:type="dcterms:W3CDTF">2023-09-18T08:57:56Z</dcterms:modified>
</cp:coreProperties>
</file>